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xls" ContentType="application/vnd.ms-exce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4008" r:id="rId2"/>
    <p:sldMasterId id="2147484116" r:id="rId3"/>
    <p:sldMasterId id="2147484130" r:id="rId4"/>
    <p:sldMasterId id="2147484168" r:id="rId5"/>
    <p:sldMasterId id="2147484182" r:id="rId6"/>
    <p:sldMasterId id="2147484196" r:id="rId7"/>
    <p:sldMasterId id="2147484210" r:id="rId8"/>
    <p:sldMasterId id="2147484224" r:id="rId9"/>
    <p:sldMasterId id="2147484238" r:id="rId10"/>
    <p:sldMasterId id="2147484250" r:id="rId11"/>
  </p:sldMasterIdLst>
  <p:notesMasterIdLst>
    <p:notesMasterId r:id="rId31"/>
  </p:notesMasterIdLst>
  <p:sldIdLst>
    <p:sldId id="256" r:id="rId12"/>
    <p:sldId id="257" r:id="rId13"/>
    <p:sldId id="258" r:id="rId14"/>
    <p:sldId id="341" r:id="rId15"/>
    <p:sldId id="259" r:id="rId16"/>
    <p:sldId id="344" r:id="rId17"/>
    <p:sldId id="260" r:id="rId18"/>
    <p:sldId id="334" r:id="rId19"/>
    <p:sldId id="336" r:id="rId20"/>
    <p:sldId id="337" r:id="rId21"/>
    <p:sldId id="338" r:id="rId22"/>
    <p:sldId id="339" r:id="rId23"/>
    <p:sldId id="340" r:id="rId24"/>
    <p:sldId id="346" r:id="rId25"/>
    <p:sldId id="330" r:id="rId26"/>
    <p:sldId id="331" r:id="rId27"/>
    <p:sldId id="329" r:id="rId28"/>
    <p:sldId id="347" r:id="rId29"/>
    <p:sldId id="34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0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F805A-DB7B-4FF0-9811-CC11199C695B}" type="datetimeFigureOut">
              <a:rPr lang="ru-RU" smtClean="0"/>
              <a:pPr/>
              <a:t>29.04.2023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00C66-9F5E-4E80-8A9B-356548701D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1758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BF6E7C9-3389-43E8-A5BE-94EB006C817A}" type="slidenum">
              <a:rPr lang="ru-RU">
                <a:solidFill>
                  <a:prstClr val="black"/>
                </a:solidFill>
              </a:rPr>
              <a:pPr eaLnBrk="1" hangingPunct="1"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FF8079C-5971-4F2D-B9D7-8BC0087A594F}" type="slidenum">
              <a:rPr lang="ru-RU">
                <a:solidFill>
                  <a:prstClr val="black"/>
                </a:solidFill>
              </a:rPr>
              <a:pPr eaLnBrk="1" hangingPunct="1"/>
              <a:t>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A4AA-ED40-49D0-9F1B-793DF8C289FD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88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7F9B5-987F-4D06-898A-35783867930C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234961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CED6-ADE0-4A4C-BE9D-69612A06BB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80159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7149-2E81-4039-847B-C73211BE65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539792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C8AD-79B9-407F-A302-7CFDE04D8A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196689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4575-906F-4256-8B75-1007A8E69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771689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4B76-0AE7-4F3E-9740-20FE695B8E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35799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0F03-9C19-42CE-ADE0-0E6632AC7D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441442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EB0C-959F-43B1-86A6-D8220267D7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46737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1F0A-193E-4482-852A-45B677D53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844387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62D2-1652-4D35-8FB1-11C6C3EEB0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23207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FF4F-2794-4266-867F-E22673D9D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2077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81638-1673-4BA2-AFEB-81795ABFAB40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812489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0AD7D-34F7-40AF-90E5-77B3EB3F8F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62795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D5E08-F8CA-456A-8437-2D86C1A89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555759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F366F-7099-4272-9299-7DCFE3440A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347461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CED6-ADE0-4A4C-BE9D-69612A06BB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63973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A4AA-ED40-49D0-9F1B-793DF8C289FD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49334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043D0-3166-4A9E-A968-DF3B06F043A2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52473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/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94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864B4-3C7A-4C28-B4B8-0F1C94BC53D1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238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9134D-F117-4237-A1FF-5B4661A697D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35383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2EBCA-1E92-40B1-9E84-1019AAFE2AF6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54949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60755-E0B8-454B-85BE-A6A8FECDD7B5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2365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A4AA-ED40-49D0-9F1B-793DF8C289FD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81336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3EC1E-98FA-4CEE-84CF-ED3F9484A401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963178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4A0AF-3E32-408C-9FA5-97C2567AB919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473999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7"/>
          <p:cNvSpPr/>
          <p:nvPr/>
        </p:nvSpPr>
        <p:spPr>
          <a:xfrm>
            <a:off x="4740275" y="795338"/>
            <a:ext cx="3960813" cy="5294312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09925-42CE-49C6-BDE8-431735CB1F96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842413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7F9B5-987F-4D06-898A-35783867930C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317904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81638-1673-4BA2-AFEB-81795ABFAB40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46815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7E58B-3ACB-4F06-BB5F-0D34A52FBCF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07F2-B4F2-4ED2-BAFD-3CE30488AA5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EE1E-35F8-4AA4-A09D-21D6BB82FC96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C2BF4-15DB-4122-BB1B-F5D102E77FB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1DE01-8404-4370-9A5A-79F7316FBA6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043D0-3166-4A9E-A968-DF3B06F043A2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94056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BA63D-A603-4AA7-BF91-67F9082B6EA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32B84-58EE-4616-95D4-28267DFD571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2B4D6-F02E-4A93-A4FE-B0FBC7CA769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83C04-56AE-4534-B51C-7019B30CCAB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392B-02FA-492E-BDF7-2FAAD0922FBD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9EF40-B7B9-407E-9F49-16502D6756F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/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94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864B4-3C7A-4C28-B4B8-0F1C94BC53D1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109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9134D-F117-4237-A1FF-5B4661A697D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7738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2EBCA-1E92-40B1-9E84-1019AAFE2AF6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9958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60755-E0B8-454B-85BE-A6A8FECDD7B5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5577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3EC1E-98FA-4CEE-84CF-ED3F9484A401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7434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4A0AF-3E32-408C-9FA5-97C2567AB919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566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043D0-3166-4A9E-A968-DF3B06F043A2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58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7"/>
          <p:cNvSpPr/>
          <p:nvPr/>
        </p:nvSpPr>
        <p:spPr>
          <a:xfrm>
            <a:off x="4740275" y="795338"/>
            <a:ext cx="3960813" cy="5294312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09925-42CE-49C6-BDE8-431735CB1F96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47344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7F9B5-987F-4D06-898A-35783867930C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1793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81638-1673-4BA2-AFEB-81795ABFAB40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3507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7149-2E81-4039-847B-C73211BE65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52835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C8AD-79B9-407F-A302-7CFDE04D8A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1723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4575-906F-4256-8B75-1007A8E69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04407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4B76-0AE7-4F3E-9740-20FE695B8E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0075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0F03-9C19-42CE-ADE0-0E6632AC7D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05493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EB0C-959F-43B1-86A6-D8220267D7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0380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1F0A-193E-4482-852A-45B677D53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1027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/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94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864B4-3C7A-4C28-B4B8-0F1C94BC53D1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80873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62D2-1652-4D35-8FB1-11C6C3EEB0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48880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FF4F-2794-4266-867F-E22673D9D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96160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0AD7D-34F7-40AF-90E5-77B3EB3F8F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59646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D5E08-F8CA-456A-8437-2D86C1A89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9990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F366F-7099-4272-9299-7DCFE3440A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70395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CED6-ADE0-4A4C-BE9D-69612A06BB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22415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7149-2E81-4039-847B-C73211BE65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20823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C8AD-79B9-407F-A302-7CFDE04D8A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11450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4575-906F-4256-8B75-1007A8E69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09232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4B76-0AE7-4F3E-9740-20FE695B8E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8119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9134D-F117-4237-A1FF-5B4661A697D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2353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0F03-9C19-42CE-ADE0-0E6632AC7D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90530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EB0C-959F-43B1-86A6-D8220267D7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83397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1F0A-193E-4482-852A-45B677D53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36261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62D2-1652-4D35-8FB1-11C6C3EEB0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4631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FF4F-2794-4266-867F-E22673D9D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23328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0AD7D-34F7-40AF-90E5-77B3EB3F8F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184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D5E08-F8CA-456A-8437-2D86C1A89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60219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F366F-7099-4272-9299-7DCFE3440A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22054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CED6-ADE0-4A4C-BE9D-69612A06BB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67161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7149-2E81-4039-847B-C73211BE65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2234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2EBCA-1E92-40B1-9E84-1019AAFE2AF6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29775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C8AD-79B9-407F-A302-7CFDE04D8A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18963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4575-906F-4256-8B75-1007A8E69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19181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4B76-0AE7-4F3E-9740-20FE695B8E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98245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0F03-9C19-42CE-ADE0-0E6632AC7D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7164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EB0C-959F-43B1-86A6-D8220267D7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45674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1F0A-193E-4482-852A-45B677D53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82165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62D2-1652-4D35-8FB1-11C6C3EEB0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93195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FF4F-2794-4266-867F-E22673D9D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91221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0AD7D-34F7-40AF-90E5-77B3EB3F8F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92387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D5E08-F8CA-456A-8437-2D86C1A89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3172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60755-E0B8-454B-85BE-A6A8FECDD7B5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73080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F366F-7099-4272-9299-7DCFE3440A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5123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CED6-ADE0-4A4C-BE9D-69612A06BB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02041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7149-2E81-4039-847B-C73211BE65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46324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C8AD-79B9-407F-A302-7CFDE04D8A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48866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4575-906F-4256-8B75-1007A8E69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19886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4B76-0AE7-4F3E-9740-20FE695B8E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81836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0F03-9C19-42CE-ADE0-0E6632AC7D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38073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EB0C-959F-43B1-86A6-D8220267D7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15654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1F0A-193E-4482-852A-45B677D53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1902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62D2-1652-4D35-8FB1-11C6C3EEB0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4124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3EC1E-98FA-4CEE-84CF-ED3F9484A401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16298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FF4F-2794-4266-867F-E22673D9D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1493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0AD7D-34F7-40AF-90E5-77B3EB3F8F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25410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D5E08-F8CA-456A-8437-2D86C1A89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7053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F366F-7099-4272-9299-7DCFE3440A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2418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CED6-ADE0-4A4C-BE9D-69612A06BB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860796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7149-2E81-4039-847B-C73211BE65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907304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C8AD-79B9-407F-A302-7CFDE04D8A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693126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4575-906F-4256-8B75-1007A8E69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72791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4B76-0AE7-4F3E-9740-20FE695B8E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935966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0F03-9C19-42CE-ADE0-0E6632AC7D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7964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4A0AF-3E32-408C-9FA5-97C2567AB919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40868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EB0C-959F-43B1-86A6-D8220267D7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38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1F0A-193E-4482-852A-45B677D53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33523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62D2-1652-4D35-8FB1-11C6C3EEB0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03744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FF4F-2794-4266-867F-E22673D9D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09275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0AD7D-34F7-40AF-90E5-77B3EB3F8F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614198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D5E08-F8CA-456A-8437-2D86C1A89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903003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F366F-7099-4272-9299-7DCFE3440A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54437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CED6-ADE0-4A4C-BE9D-69612A06BB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684534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7149-2E81-4039-847B-C73211BE65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97099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C8AD-79B9-407F-A302-7CFDE04D8A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7033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7"/>
          <p:cNvSpPr/>
          <p:nvPr/>
        </p:nvSpPr>
        <p:spPr>
          <a:xfrm>
            <a:off x="4740275" y="795338"/>
            <a:ext cx="3960813" cy="5294312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09925-42CE-49C6-BDE8-431735CB1F96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53999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4575-906F-4256-8B75-1007A8E69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31516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4B76-0AE7-4F3E-9740-20FE695B8E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726521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0F03-9C19-42CE-ADE0-0E6632AC7D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703252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EB0C-959F-43B1-86A6-D8220267D7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13622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1F0A-193E-4482-852A-45B677D53F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79004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62D2-1652-4D35-8FB1-11C6C3EEB0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3723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FF4F-2794-4266-867F-E22673D9D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49817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0AD7D-34F7-40AF-90E5-77B3EB3F8F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473688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D5E08-F8CA-456A-8437-2D86C1A89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34558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F366F-7099-4272-9299-7DCFE3440A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538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053" name="Rectangle 10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4" name="Rectangle 11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2FA1F-639B-4B12-81AD-60B86BA03EB4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762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rtl="0" eaLnBrk="0" fontAlgn="base" hangingPunct="0">
        <a:spcBef>
          <a:spcPct val="0"/>
        </a:spcBef>
        <a:spcAft>
          <a:spcPct val="0"/>
        </a:spcAft>
        <a:defRPr lang="en-US" sz="5300" b="1" kern="1200" dirty="0">
          <a:solidFill>
            <a:srgbClr val="171B73"/>
          </a:solidFill>
          <a:latin typeface="+mj-lt"/>
          <a:ea typeface="+mj-lt"/>
          <a:cs typeface="+mj-l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1875" indent="-228600" algn="l" rtl="0" eaLnBrk="0" fontAlgn="base" hangingPunct="0">
        <a:spcBef>
          <a:spcPct val="20000"/>
        </a:spcBef>
        <a:spcAft>
          <a:spcPct val="0"/>
        </a:spcAft>
        <a:buClr>
          <a:srgbClr val="C43D1F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6988" indent="-228600" algn="l" rtl="0" eaLnBrk="0" fontAlgn="base" hangingPunct="0">
        <a:spcBef>
          <a:spcPct val="20000"/>
        </a:spcBef>
        <a:spcAft>
          <a:spcPct val="0"/>
        </a:spcAft>
        <a:buClr>
          <a:srgbClr val="B42469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7B309B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053" name="Rectangle 10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4" name="Rectangle 11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2FA1F-639B-4B12-81AD-60B86BA03EB4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789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</p:sldLayoutIdLs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rtl="0" eaLnBrk="0" fontAlgn="base" hangingPunct="0">
        <a:spcBef>
          <a:spcPct val="0"/>
        </a:spcBef>
        <a:spcAft>
          <a:spcPct val="0"/>
        </a:spcAft>
        <a:defRPr lang="en-US" sz="5300" b="1" kern="1200" dirty="0">
          <a:solidFill>
            <a:srgbClr val="171B73"/>
          </a:solidFill>
          <a:latin typeface="+mj-lt"/>
          <a:ea typeface="+mj-lt"/>
          <a:cs typeface="+mj-l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1875" indent="-228600" algn="l" rtl="0" eaLnBrk="0" fontAlgn="base" hangingPunct="0">
        <a:spcBef>
          <a:spcPct val="20000"/>
        </a:spcBef>
        <a:spcAft>
          <a:spcPct val="0"/>
        </a:spcAft>
        <a:buClr>
          <a:srgbClr val="C43D1F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6988" indent="-228600" algn="l" rtl="0" eaLnBrk="0" fontAlgn="base" hangingPunct="0">
        <a:spcBef>
          <a:spcPct val="20000"/>
        </a:spcBef>
        <a:spcAft>
          <a:spcPct val="0"/>
        </a:spcAft>
        <a:buClr>
          <a:srgbClr val="B42469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7B309B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2FA1F-639B-4B12-81AD-60B86BA03EB4}" type="slidenum">
              <a:rPr lang="ru-RU" smtClean="0">
                <a:solidFill>
                  <a:srgbClr val="2A2D6C">
                    <a:tint val="75000"/>
                    <a:satMod val="1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1" r:id="rId1"/>
    <p:sldLayoutId id="2147484252" r:id="rId2"/>
    <p:sldLayoutId id="2147484253" r:id="rId3"/>
    <p:sldLayoutId id="2147484254" r:id="rId4"/>
    <p:sldLayoutId id="2147484255" r:id="rId5"/>
    <p:sldLayoutId id="2147484256" r:id="rId6"/>
    <p:sldLayoutId id="2147484257" r:id="rId7"/>
    <p:sldLayoutId id="2147484258" r:id="rId8"/>
    <p:sldLayoutId id="2147484259" r:id="rId9"/>
    <p:sldLayoutId id="2147484260" r:id="rId10"/>
    <p:sldLayoutId id="214748426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053" name="Rectangle 10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4" name="Rectangle 11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2FA1F-639B-4B12-81AD-60B86BA03EB4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2320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rtl="0" eaLnBrk="0" fontAlgn="base" hangingPunct="0">
        <a:spcBef>
          <a:spcPct val="0"/>
        </a:spcBef>
        <a:spcAft>
          <a:spcPct val="0"/>
        </a:spcAft>
        <a:defRPr lang="en-US" sz="5300" b="1" kern="1200" dirty="0">
          <a:solidFill>
            <a:srgbClr val="171B73"/>
          </a:solidFill>
          <a:latin typeface="+mj-lt"/>
          <a:ea typeface="+mj-lt"/>
          <a:cs typeface="+mj-l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300" b="1">
          <a:solidFill>
            <a:srgbClr val="171B73"/>
          </a:solidFill>
          <a:latin typeface="Times New Roman" pitchFamily="18" charset="0"/>
          <a:cs typeface="Times New Roman" pitchFamily="18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1875" indent="-228600" algn="l" rtl="0" eaLnBrk="0" fontAlgn="base" hangingPunct="0">
        <a:spcBef>
          <a:spcPct val="20000"/>
        </a:spcBef>
        <a:spcAft>
          <a:spcPct val="0"/>
        </a:spcAft>
        <a:buClr>
          <a:srgbClr val="C43D1F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6988" indent="-228600" algn="l" rtl="0" eaLnBrk="0" fontAlgn="base" hangingPunct="0">
        <a:spcBef>
          <a:spcPct val="20000"/>
        </a:spcBef>
        <a:spcAft>
          <a:spcPct val="0"/>
        </a:spcAft>
        <a:buClr>
          <a:srgbClr val="B42469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7B309B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E1A8C-E89A-48E8-9858-FAFFD45A2B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980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E1A8C-E89A-48E8-9858-FAFFD45A2B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625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  <p:sldLayoutId id="2147484142" r:id="rId12"/>
    <p:sldLayoutId id="214748414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E1A8C-E89A-48E8-9858-FAFFD45A2B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181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  <p:sldLayoutId id="2147484180" r:id="rId12"/>
    <p:sldLayoutId id="214748418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E1A8C-E89A-48E8-9858-FAFFD45A2B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08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84" r:id="rId2"/>
    <p:sldLayoutId id="2147484185" r:id="rId3"/>
    <p:sldLayoutId id="2147484186" r:id="rId4"/>
    <p:sldLayoutId id="2147484187" r:id="rId5"/>
    <p:sldLayoutId id="2147484188" r:id="rId6"/>
    <p:sldLayoutId id="2147484189" r:id="rId7"/>
    <p:sldLayoutId id="2147484190" r:id="rId8"/>
    <p:sldLayoutId id="2147484191" r:id="rId9"/>
    <p:sldLayoutId id="2147484192" r:id="rId10"/>
    <p:sldLayoutId id="2147484193" r:id="rId11"/>
    <p:sldLayoutId id="2147484194" r:id="rId12"/>
    <p:sldLayoutId id="214748419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E1A8C-E89A-48E8-9858-FAFFD45A2B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2484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7" r:id="rId1"/>
    <p:sldLayoutId id="2147484198" r:id="rId2"/>
    <p:sldLayoutId id="2147484199" r:id="rId3"/>
    <p:sldLayoutId id="2147484200" r:id="rId4"/>
    <p:sldLayoutId id="2147484201" r:id="rId5"/>
    <p:sldLayoutId id="2147484202" r:id="rId6"/>
    <p:sldLayoutId id="2147484203" r:id="rId7"/>
    <p:sldLayoutId id="2147484204" r:id="rId8"/>
    <p:sldLayoutId id="2147484205" r:id="rId9"/>
    <p:sldLayoutId id="2147484206" r:id="rId10"/>
    <p:sldLayoutId id="2147484207" r:id="rId11"/>
    <p:sldLayoutId id="2147484208" r:id="rId12"/>
    <p:sldLayoutId id="214748420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E1A8C-E89A-48E8-9858-FAFFD45A2B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2233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12" r:id="rId2"/>
    <p:sldLayoutId id="2147484213" r:id="rId3"/>
    <p:sldLayoutId id="2147484214" r:id="rId4"/>
    <p:sldLayoutId id="2147484215" r:id="rId5"/>
    <p:sldLayoutId id="2147484216" r:id="rId6"/>
    <p:sldLayoutId id="2147484217" r:id="rId7"/>
    <p:sldLayoutId id="2147484218" r:id="rId8"/>
    <p:sldLayoutId id="2147484219" r:id="rId9"/>
    <p:sldLayoutId id="2147484220" r:id="rId10"/>
    <p:sldLayoutId id="2147484221" r:id="rId11"/>
    <p:sldLayoutId id="2147484222" r:id="rId12"/>
    <p:sldLayoutId id="214748422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FE1A8C-E89A-48E8-9858-FAFFD45A2B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6403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  <p:sldLayoutId id="2147484236" r:id="rId12"/>
    <p:sldLayoutId id="214748423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page?q=639046320&amp;p=6&amp;ag=ih&amp;rpt2=simage&amp;qs=stype=image&amp;text=%C1%D0%C5%CC%D8%D3%C9%CE%D9&amp;isize=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31.xml"/><Relationship Id="rId1" Type="http://schemas.openxmlformats.org/officeDocument/2006/relationships/audio" Target="file:///J:\&#1059;&#1090;&#1088;&#1077;&#1085;&#1085;&#1103;&#1103;%20&#1075;&#1080;&#1084;&#1085;&#1072;&#1089;&#1090;&#1080;&#1082;&#1072;.mp3" TargetMode="Externa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dex.ru/yandpage?q=631880224&amp;p=7&amp;ag=ih&amp;rpt2=simage&amp;qs=text=%CB%D2%C1%D0%C9%D7%C1&amp;stype=imag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5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445224"/>
            <a:ext cx="5637010" cy="1098143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Автор </a:t>
            </a:r>
            <a:r>
              <a:rPr lang="ru-RU" sz="1800" dirty="0" smtClean="0"/>
              <a:t>презентации </a:t>
            </a:r>
            <a:r>
              <a:rPr lang="ru-RU" sz="1800" dirty="0" err="1" smtClean="0"/>
              <a:t>Хрикина</a:t>
            </a:r>
            <a:r>
              <a:rPr lang="ru-RU" sz="1800" dirty="0" smtClean="0"/>
              <a:t> В.В.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08720"/>
            <a:ext cx="8784976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Быть здоровым – это здорово!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3140968"/>
            <a:ext cx="62464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Единственная красота, которую я знаю, - это здоровье.</a:t>
            </a:r>
          </a:p>
          <a:p>
            <a:pPr>
              <a:spcBef>
                <a:spcPct val="0"/>
              </a:spcBef>
            </a:pPr>
            <a:r>
              <a:rPr lang="ru-RU" sz="3200" b="1" dirty="0" smtClean="0">
                <a:solidFill>
                  <a:srgbClr val="FF0000"/>
                </a:solidFill>
              </a:rPr>
              <a:t>                        </a:t>
            </a:r>
          </a:p>
          <a:p>
            <a:pPr algn="r">
              <a:spcBef>
                <a:spcPct val="0"/>
              </a:spcBef>
            </a:pPr>
            <a:r>
              <a:rPr lang="ru-RU" sz="3200" b="1" dirty="0" smtClean="0">
                <a:solidFill>
                  <a:srgbClr val="FF0000"/>
                </a:solidFill>
              </a:rPr>
              <a:t>			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Генрих Гейне</a:t>
            </a:r>
          </a:p>
        </p:txBody>
      </p:sp>
    </p:spTree>
    <p:extLst>
      <p:ext uri="{BB962C8B-B14F-4D97-AF65-F5344CB8AC3E}">
        <p14:creationId xmlns="" xmlns:p14="http://schemas.microsoft.com/office/powerpoint/2010/main" val="265036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2339975" y="333375"/>
            <a:ext cx="4895850" cy="1441450"/>
          </a:xfrm>
          <a:prstGeom prst="rightArrow">
            <a:avLst>
              <a:gd name="adj1" fmla="val 50000"/>
              <a:gd name="adj2" fmla="val 84912"/>
            </a:avLst>
          </a:prstGeom>
          <a:solidFill>
            <a:srgbClr val="FFC5C5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>
                <a:solidFill>
                  <a:srgbClr val="0000FF"/>
                </a:solidFill>
              </a:rPr>
              <a:t>ВИТАМИН</a:t>
            </a:r>
            <a:r>
              <a:rPr lang="ru-RU" sz="4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7270750" y="260350"/>
            <a:ext cx="1873250" cy="1657350"/>
          </a:xfrm>
          <a:prstGeom prst="hexagon">
            <a:avLst>
              <a:gd name="adj" fmla="val 28257"/>
              <a:gd name="vf" fmla="val 115470"/>
            </a:avLst>
          </a:prstGeom>
          <a:solidFill>
            <a:srgbClr val="FFCC99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>
                <a:solidFill>
                  <a:srgbClr val="FF0000"/>
                </a:solidFill>
                <a:latin typeface="Arial Black" pitchFamily="34" charset="0"/>
              </a:rPr>
              <a:t>B</a:t>
            </a:r>
            <a:r>
              <a:rPr lang="en-US" sz="6000" b="1" baseline="-2500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6000" b="1" baseline="-250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7524750" y="1989138"/>
            <a:ext cx="1619250" cy="4392612"/>
          </a:xfrm>
          <a:prstGeom prst="upArrow">
            <a:avLst>
              <a:gd name="adj1" fmla="val 50000"/>
              <a:gd name="adj2" fmla="val 67819"/>
            </a:avLst>
          </a:prstGeom>
          <a:solidFill>
            <a:srgbClr val="FFCCCC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1258888" y="1484313"/>
            <a:ext cx="4681537" cy="2665412"/>
          </a:xfrm>
          <a:prstGeom prst="flowChartProcess">
            <a:avLst/>
          </a:prstGeom>
          <a:solidFill>
            <a:srgbClr val="FFEFEF">
              <a:alpha val="20000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CC3399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Участвует в обмене веществ,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регулирует циркуляцию крови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и кроветворение, работу гладкой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мускулатуры, активизирует работу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мозга. </a:t>
            </a: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2413000" y="4221163"/>
            <a:ext cx="2663825" cy="2303462"/>
          </a:xfrm>
          <a:prstGeom prst="octagon">
            <a:avLst>
              <a:gd name="adj" fmla="val 29287"/>
            </a:avLst>
          </a:prstGeom>
          <a:solidFill>
            <a:srgbClr val="FFCC99">
              <a:alpha val="41176"/>
            </a:srgbClr>
          </a:solidFill>
          <a:ln w="1270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6600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6600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>
                <a:solidFill>
                  <a:srgbClr val="6600CC"/>
                </a:solidFill>
              </a:rPr>
              <a:t>Содержится</a:t>
            </a:r>
            <a:r>
              <a:rPr lang="ru-RU" sz="2000" b="1">
                <a:solidFill>
                  <a:srgbClr val="6600CC"/>
                </a:solidFill>
              </a:rPr>
              <a:t>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в орехах,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апельсинах,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 хлебе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грубого помола,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мясе птицы,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зелени.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6600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6600CC"/>
              </a:solidFill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 rot="5400000">
            <a:off x="6765132" y="4331494"/>
            <a:ext cx="3097212" cy="5715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/>
              </a:rPr>
              <a:t>тиамин</a:t>
            </a:r>
          </a:p>
        </p:txBody>
      </p:sp>
      <p:pic>
        <p:nvPicPr>
          <p:cNvPr id="14350" name="Picture 14" descr="b1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292600"/>
            <a:ext cx="2376488" cy="2016125"/>
          </a:xfrm>
          <a:prstGeom prst="rect">
            <a:avLst/>
          </a:prstGeom>
          <a:noFill/>
          <a:ln w="12700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5" name="Picture 19" descr="i?id=1698973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25" y="4703826"/>
            <a:ext cx="1897725" cy="1805260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5609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4" grpId="0" animBg="1"/>
      <p:bldP spid="14345" grpId="0" animBg="1"/>
      <p:bldP spid="143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2339975" y="333375"/>
            <a:ext cx="4895850" cy="1441450"/>
          </a:xfrm>
          <a:prstGeom prst="rightArrow">
            <a:avLst>
              <a:gd name="adj1" fmla="val 50000"/>
              <a:gd name="adj2" fmla="val 84912"/>
            </a:avLst>
          </a:prstGeom>
          <a:solidFill>
            <a:srgbClr val="FFC5C5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>
                <a:solidFill>
                  <a:srgbClr val="0000FF"/>
                </a:solidFill>
              </a:rPr>
              <a:t>ВИТАМИН</a:t>
            </a:r>
            <a:r>
              <a:rPr lang="ru-RU" sz="4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7270750" y="260350"/>
            <a:ext cx="1873250" cy="1657350"/>
          </a:xfrm>
          <a:prstGeom prst="hexagon">
            <a:avLst>
              <a:gd name="adj" fmla="val 28257"/>
              <a:gd name="vf" fmla="val 115470"/>
            </a:avLst>
          </a:prstGeom>
          <a:solidFill>
            <a:srgbClr val="FFCC99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>
                <a:solidFill>
                  <a:srgbClr val="FF0000"/>
                </a:solidFill>
                <a:latin typeface="Arial Black" pitchFamily="34" charset="0"/>
              </a:rPr>
              <a:t>C</a:t>
            </a:r>
            <a:endParaRPr lang="ru-RU" sz="6000" b="1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7524750" y="1916113"/>
            <a:ext cx="1619250" cy="4752975"/>
          </a:xfrm>
          <a:prstGeom prst="upArrow">
            <a:avLst>
              <a:gd name="adj1" fmla="val 50000"/>
              <a:gd name="adj2" fmla="val 73382"/>
            </a:avLst>
          </a:prstGeom>
          <a:solidFill>
            <a:srgbClr val="FFCCCC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 rot="5400000">
            <a:off x="6193632" y="4112419"/>
            <a:ext cx="4319587" cy="5048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b="1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>
                    <a:alpha val="76862"/>
                  </a:srgbClr>
                </a:solidFill>
                <a:cs typeface="Arial"/>
              </a:rPr>
              <a:t>АСКОРБИНОВАЯ К-ТА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1258888" y="1557338"/>
            <a:ext cx="4392612" cy="2232025"/>
          </a:xfrm>
          <a:prstGeom prst="flowChartProcess">
            <a:avLst/>
          </a:prstGeom>
          <a:solidFill>
            <a:srgbClr val="FFEFEF">
              <a:alpha val="20000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Помогает организму бороться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с инфекциями, лучше видеть,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стимулирует обновление клеток.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При недостатке - цинга (набухают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и кровоточат десны, выпадают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зубы. Слабость, вялость,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утомляемость, головокружение).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2124075" y="4149725"/>
            <a:ext cx="2808288" cy="2374900"/>
          </a:xfrm>
          <a:prstGeom prst="octagon">
            <a:avLst>
              <a:gd name="adj" fmla="val 29287"/>
            </a:avLst>
          </a:prstGeom>
          <a:solidFill>
            <a:srgbClr val="FFCC99">
              <a:alpha val="41176"/>
            </a:srgbClr>
          </a:solidFill>
          <a:ln w="1270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>
                <a:solidFill>
                  <a:srgbClr val="6600CC"/>
                </a:solidFill>
              </a:rPr>
              <a:t>Содержится</a:t>
            </a:r>
            <a:r>
              <a:rPr lang="ru-RU" sz="2000" b="1">
                <a:solidFill>
                  <a:srgbClr val="6600CC"/>
                </a:solidFill>
              </a:rPr>
              <a:t>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в цитрусовых,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сладком перце,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ягодах,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моркови </a:t>
            </a:r>
          </a:p>
        </p:txBody>
      </p:sp>
      <p:pic>
        <p:nvPicPr>
          <p:cNvPr id="13326" name="Picture 14" descr="LIM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607060"/>
            <a:ext cx="1872209" cy="1644241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 descr="c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149725"/>
            <a:ext cx="2590800" cy="2220913"/>
          </a:xfrm>
          <a:prstGeom prst="rect">
            <a:avLst/>
          </a:prstGeom>
          <a:noFill/>
          <a:ln w="12700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853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7" grpId="0" animBg="1"/>
      <p:bldP spid="13320" grpId="0" animBg="1"/>
      <p:bldP spid="133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2339975" y="333375"/>
            <a:ext cx="4895850" cy="1441450"/>
          </a:xfrm>
          <a:prstGeom prst="rightArrow">
            <a:avLst>
              <a:gd name="adj1" fmla="val 50000"/>
              <a:gd name="adj2" fmla="val 84912"/>
            </a:avLst>
          </a:prstGeom>
          <a:solidFill>
            <a:srgbClr val="FFC5C5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>
                <a:solidFill>
                  <a:srgbClr val="0000FF"/>
                </a:solidFill>
              </a:rPr>
              <a:t>ВИТАМИН</a:t>
            </a:r>
            <a:r>
              <a:rPr lang="ru-RU" sz="4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7270750" y="260350"/>
            <a:ext cx="1873250" cy="1657350"/>
          </a:xfrm>
          <a:prstGeom prst="hexagon">
            <a:avLst>
              <a:gd name="adj" fmla="val 28257"/>
              <a:gd name="vf" fmla="val 115470"/>
            </a:avLst>
          </a:prstGeom>
          <a:solidFill>
            <a:srgbClr val="FFCC99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>
                <a:solidFill>
                  <a:srgbClr val="FF0000"/>
                </a:solidFill>
                <a:latin typeface="Arial Black" pitchFamily="34" charset="0"/>
              </a:rPr>
              <a:t>D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7451725" y="1916113"/>
            <a:ext cx="1619250" cy="4681537"/>
          </a:xfrm>
          <a:prstGeom prst="upArrow">
            <a:avLst>
              <a:gd name="adj1" fmla="val 50000"/>
              <a:gd name="adj2" fmla="val 72279"/>
            </a:avLst>
          </a:prstGeom>
          <a:solidFill>
            <a:srgbClr val="FFCCCC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 rot="5400000">
            <a:off x="6337301" y="4186237"/>
            <a:ext cx="3816350" cy="5746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sz="3200" b="1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>
                    <a:alpha val="76862"/>
                  </a:srgbClr>
                </a:solidFill>
                <a:cs typeface="Arial"/>
              </a:rPr>
              <a:t>КАЛЬЦИФЕРОЛ</a:t>
            </a: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1403350" y="1484313"/>
            <a:ext cx="4321175" cy="1944687"/>
          </a:xfrm>
          <a:prstGeom prst="flowChartProcess">
            <a:avLst/>
          </a:prstGeom>
          <a:solidFill>
            <a:srgbClr val="FFEFEF">
              <a:alpha val="20000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Отвечает за обмен фосфора 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кальция, правильный рост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костей. При недостатке - рахит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(деформация костей, нарушения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нервной системы, слабость,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раздражительность)</a:t>
            </a: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2627313" y="3500438"/>
            <a:ext cx="2881312" cy="2735262"/>
          </a:xfrm>
          <a:prstGeom prst="octagon">
            <a:avLst>
              <a:gd name="adj" fmla="val 29287"/>
            </a:avLst>
          </a:prstGeom>
          <a:solidFill>
            <a:srgbClr val="FFCC99">
              <a:alpha val="41176"/>
            </a:srgbClr>
          </a:solidFill>
          <a:ln w="1270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600CC"/>
                </a:solidFill>
              </a:rPr>
              <a:t>Содержится в :</a:t>
            </a:r>
            <a:endParaRPr lang="ru-RU" b="1" dirty="0">
              <a:solidFill>
                <a:srgbClr val="6600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600CC"/>
                </a:solidFill>
              </a:rPr>
              <a:t>яичном желтке,</a:t>
            </a:r>
            <a:endParaRPr lang="ru-RU" b="1" dirty="0">
              <a:solidFill>
                <a:srgbClr val="6600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600CC"/>
                </a:solidFill>
              </a:rPr>
              <a:t>сливочном масле,</a:t>
            </a:r>
            <a:endParaRPr lang="ru-RU" b="1" dirty="0">
              <a:solidFill>
                <a:srgbClr val="6600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6600CC"/>
                </a:solidFill>
              </a:rPr>
              <a:t>икре</a:t>
            </a:r>
            <a:endParaRPr lang="ru-RU" b="1" dirty="0">
              <a:solidFill>
                <a:srgbClr val="6600CC"/>
              </a:solidFill>
            </a:endParaRPr>
          </a:p>
        </p:txBody>
      </p:sp>
      <p:pic>
        <p:nvPicPr>
          <p:cNvPr id="10252" name="Picture 12" descr="vitaminD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149725"/>
            <a:ext cx="1773238" cy="2305050"/>
          </a:xfrm>
          <a:prstGeom prst="rect">
            <a:avLst/>
          </a:prstGeom>
          <a:noFill/>
          <a:ln w="9525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64" y="3962370"/>
            <a:ext cx="2278312" cy="2240101"/>
          </a:xfrm>
          <a:prstGeom prst="rect">
            <a:avLst/>
          </a:prstGeom>
          <a:noFill/>
          <a:ln w="12700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62352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5" grpId="0" animBg="1"/>
      <p:bldP spid="10248" grpId="0" animBg="1"/>
      <p:bldP spid="102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2339975" y="333375"/>
            <a:ext cx="4895850" cy="1441450"/>
          </a:xfrm>
          <a:prstGeom prst="rightArrow">
            <a:avLst>
              <a:gd name="adj1" fmla="val 50000"/>
              <a:gd name="adj2" fmla="val 84912"/>
            </a:avLst>
          </a:prstGeom>
          <a:solidFill>
            <a:srgbClr val="FFC5C5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>
                <a:solidFill>
                  <a:srgbClr val="0000FF"/>
                </a:solidFill>
              </a:rPr>
              <a:t>ВИТАМИН</a:t>
            </a:r>
            <a:r>
              <a:rPr lang="ru-RU" sz="4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7270750" y="260350"/>
            <a:ext cx="1873250" cy="1657350"/>
          </a:xfrm>
          <a:prstGeom prst="hexagon">
            <a:avLst>
              <a:gd name="adj" fmla="val 28257"/>
              <a:gd name="vf" fmla="val 115470"/>
            </a:avLst>
          </a:prstGeom>
          <a:solidFill>
            <a:srgbClr val="FFCC99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>
                <a:solidFill>
                  <a:srgbClr val="FF0000"/>
                </a:solidFill>
                <a:latin typeface="Arial Black" pitchFamily="34" charset="0"/>
              </a:rPr>
              <a:t>E</a:t>
            </a:r>
            <a:endParaRPr lang="ru-RU" sz="6000" b="1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7524750" y="1989138"/>
            <a:ext cx="1619250" cy="4608512"/>
          </a:xfrm>
          <a:prstGeom prst="upArrow">
            <a:avLst>
              <a:gd name="adj1" fmla="val 50000"/>
              <a:gd name="adj2" fmla="val 71152"/>
            </a:avLst>
          </a:prstGeom>
          <a:solidFill>
            <a:srgbClr val="FFCCCC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 rot="5400000">
            <a:off x="6451600" y="4141788"/>
            <a:ext cx="3743325" cy="5905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sz="4000" b="1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>
                    <a:alpha val="76862"/>
                  </a:srgbClr>
                </a:solidFill>
                <a:cs typeface="Arial"/>
              </a:rPr>
              <a:t>ТОКОФЕРОЛ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900113" y="1844675"/>
            <a:ext cx="4464050" cy="1655763"/>
          </a:xfrm>
          <a:prstGeom prst="flowChartProcess">
            <a:avLst/>
          </a:prstGeom>
          <a:solidFill>
            <a:srgbClr val="FFEFEF">
              <a:alpha val="20000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Помогает организму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стимулирует обновление клеток,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поддерживает нервную систему,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отвечает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CC3399"/>
                </a:solidFill>
              </a:rPr>
              <a:t> за репродуктивное здоровье</a:t>
            </a: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1476375" y="3644900"/>
            <a:ext cx="2808288" cy="2374900"/>
          </a:xfrm>
          <a:prstGeom prst="octagon">
            <a:avLst>
              <a:gd name="adj" fmla="val 29287"/>
            </a:avLst>
          </a:prstGeom>
          <a:solidFill>
            <a:srgbClr val="FFCC99">
              <a:alpha val="41176"/>
            </a:srgbClr>
          </a:solidFill>
          <a:ln w="1270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6600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>
                <a:solidFill>
                  <a:srgbClr val="6600CC"/>
                </a:solidFill>
              </a:rPr>
              <a:t>Содержится</a:t>
            </a:r>
            <a:r>
              <a:rPr lang="ru-RU" sz="2000" b="1">
                <a:solidFill>
                  <a:srgbClr val="6600CC"/>
                </a:solidFill>
              </a:rPr>
              <a:t>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в молоке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зародышах пшеницы,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растительном масле,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листьях салата,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 мясе, печени,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масле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 </a:t>
            </a:r>
          </a:p>
        </p:txBody>
      </p:sp>
      <p:pic>
        <p:nvPicPr>
          <p:cNvPr id="12301" name="Picture 13" descr="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693174"/>
            <a:ext cx="2447925" cy="2781925"/>
          </a:xfrm>
          <a:prstGeom prst="rect">
            <a:avLst/>
          </a:prstGeom>
          <a:noFill/>
          <a:ln w="12700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vit 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39" y="4149080"/>
            <a:ext cx="1955452" cy="232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1288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3" grpId="0" animBg="1"/>
      <p:bldP spid="12296" grpId="0" animBg="1"/>
      <p:bldP spid="122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96752"/>
            <a:ext cx="6170280" cy="24622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Конкурс</a:t>
            </a:r>
          </a:p>
          <a:p>
            <a:pPr algn="ctr"/>
            <a:r>
              <a:rPr lang="ru-RU" sz="6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 </a:t>
            </a:r>
            <a:r>
              <a:rPr lang="ru-RU" sz="66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Витаминка</a:t>
            </a:r>
            <a:r>
              <a:rPr lang="ru-RU" sz="6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»</a:t>
            </a:r>
            <a:endParaRPr lang="ru-RU" sz="6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3779912" y="3861048"/>
            <a:ext cx="2664296" cy="20882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2915816" y="4797152"/>
            <a:ext cx="1656184" cy="151216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5652120" y="5013176"/>
            <a:ext cx="1440160" cy="10801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776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215452" y="332656"/>
            <a:ext cx="8785225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000" dirty="0">
                <a:solidFill>
                  <a:srgbClr val="3333FF"/>
                </a:solidFill>
              </a:rPr>
              <a:t>Откуда эскимосы получают необходимые витамины: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D43706"/>
                </a:solidFill>
              </a:rPr>
              <a:t>из рыбы, из рыбьего жира, из мяса белых медведей, из мяса тюленей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000" dirty="0" smtClean="0">
                <a:solidFill>
                  <a:srgbClr val="3333FF"/>
                </a:solidFill>
              </a:rPr>
              <a:t>В </a:t>
            </a:r>
            <a:r>
              <a:rPr lang="ru-RU" sz="2000" dirty="0">
                <a:solidFill>
                  <a:srgbClr val="3333FF"/>
                </a:solidFill>
              </a:rPr>
              <a:t>шпинате витамины лучше всего сохраняются, если его употреблять: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D43706"/>
                </a:solidFill>
              </a:rPr>
              <a:t>в свежем виде, в замороженном, в консервированном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000" dirty="0" smtClean="0">
                <a:solidFill>
                  <a:srgbClr val="3333FF"/>
                </a:solidFill>
              </a:rPr>
              <a:t>В </a:t>
            </a:r>
            <a:r>
              <a:rPr lang="ru-RU" sz="2000" dirty="0">
                <a:solidFill>
                  <a:srgbClr val="3333FF"/>
                </a:solidFill>
              </a:rPr>
              <a:t>какое время года содержание витаминов в молоке увеличивается в 2 раза?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000" dirty="0" smtClean="0">
                <a:solidFill>
                  <a:srgbClr val="3333FF"/>
                </a:solidFill>
              </a:rPr>
              <a:t>Действие </a:t>
            </a:r>
            <a:r>
              <a:rPr lang="ru-RU" sz="2000" dirty="0">
                <a:solidFill>
                  <a:srgbClr val="3333FF"/>
                </a:solidFill>
              </a:rPr>
              <a:t>солнечных лучей позволяет организму выработать один витамин. Какой?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D43706"/>
                </a:solidFill>
              </a:rPr>
              <a:t>Витамин Д, витамин А, витамин Е, витамин В</a:t>
            </a:r>
            <a:r>
              <a:rPr lang="ru-RU" sz="2000" baseline="-25000" dirty="0">
                <a:solidFill>
                  <a:srgbClr val="D43706"/>
                </a:solidFill>
              </a:rPr>
              <a:t>6</a:t>
            </a:r>
            <a:r>
              <a:rPr lang="ru-RU" sz="2000" dirty="0">
                <a:solidFill>
                  <a:srgbClr val="FFFF00"/>
                </a:solidFill>
              </a:rPr>
              <a:t> 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000" dirty="0" smtClean="0">
                <a:solidFill>
                  <a:srgbClr val="3333FF"/>
                </a:solidFill>
              </a:rPr>
              <a:t>Зимой </a:t>
            </a:r>
            <a:r>
              <a:rPr lang="ru-RU" sz="2000" dirty="0">
                <a:solidFill>
                  <a:srgbClr val="3333FF"/>
                </a:solidFill>
              </a:rPr>
              <a:t>необходимо чем-то компенсировать отсутствие солнечных лучей. Чем?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D43706"/>
                </a:solidFill>
              </a:rPr>
              <a:t>Овощами, яичным желтком, лимонами, фруктами.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000" dirty="0" smtClean="0">
                <a:solidFill>
                  <a:srgbClr val="3333FF"/>
                </a:solidFill>
              </a:rPr>
              <a:t>В </a:t>
            </a:r>
            <a:r>
              <a:rPr lang="ru-RU" sz="2000" dirty="0">
                <a:solidFill>
                  <a:srgbClr val="3333FF"/>
                </a:solidFill>
              </a:rPr>
              <a:t>каком из продуктов питания наибольшее разнообразие витаминов и притом в самом большом количестве?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D43706"/>
                </a:solidFill>
              </a:rPr>
              <a:t>В хлебе, в молоке, в свежей капусте, в печени.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000" dirty="0" smtClean="0">
                <a:solidFill>
                  <a:srgbClr val="3333FF"/>
                </a:solidFill>
              </a:rPr>
              <a:t>Что </a:t>
            </a:r>
            <a:r>
              <a:rPr lang="ru-RU" sz="2000" dirty="0">
                <a:solidFill>
                  <a:srgbClr val="3333FF"/>
                </a:solidFill>
              </a:rPr>
              <a:t>нужно потреблять, чтобы покрыть ежедневную потребность организма в витамине С?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D43706"/>
                </a:solidFill>
              </a:rPr>
              <a:t>1,5 кг помидоров, 1,5 кг телятины, 1 кг апельсинов</a:t>
            </a:r>
          </a:p>
        </p:txBody>
      </p:sp>
    </p:spTree>
    <p:extLst>
      <p:ext uri="{BB962C8B-B14F-4D97-AF65-F5344CB8AC3E}">
        <p14:creationId xmlns="" xmlns:p14="http://schemas.microsoft.com/office/powerpoint/2010/main" val="2765577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WordArt 2"/>
          <p:cNvSpPr>
            <a:spLocks noChangeArrowheads="1" noChangeShapeType="1" noTextEdit="1"/>
          </p:cNvSpPr>
          <p:nvPr/>
        </p:nvSpPr>
        <p:spPr bwMode="auto">
          <a:xfrm>
            <a:off x="2267744" y="206910"/>
            <a:ext cx="6336704" cy="619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10" dirty="0">
                <a:ln w="19050">
                  <a:solidFill>
                    <a:srgbClr val="3333FF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Impact"/>
              </a:rPr>
              <a:t>Правильные </a:t>
            </a:r>
            <a:r>
              <a:rPr lang="ru-RU" sz="4000" kern="10" dirty="0" smtClean="0">
                <a:ln w="19050">
                  <a:solidFill>
                    <a:srgbClr val="3333FF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Impact"/>
              </a:rPr>
              <a:t>  ответы</a:t>
            </a:r>
            <a:endParaRPr lang="ru-RU" sz="4000" kern="10" dirty="0">
              <a:ln w="19050">
                <a:solidFill>
                  <a:srgbClr val="3333FF"/>
                </a:solidFill>
                <a:round/>
                <a:headEnd/>
                <a:tailEnd/>
              </a:ln>
              <a:solidFill>
                <a:srgbClr val="000080"/>
              </a:solidFill>
              <a:latin typeface="Impact"/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179388" y="717550"/>
            <a:ext cx="8713787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rgbClr val="CC3300"/>
                </a:solidFill>
              </a:rPr>
              <a:t>Все четыре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CC3300"/>
                </a:solidFill>
              </a:rPr>
              <a:t>В </a:t>
            </a:r>
            <a:r>
              <a:rPr lang="ru-RU" b="1" dirty="0">
                <a:solidFill>
                  <a:srgbClr val="CC3300"/>
                </a:solidFill>
              </a:rPr>
              <a:t>сыром виде. Причём мыть шпинат надо как можно быстрее. Заморозка также хорошо сохраняет витамины, но замораживать его необходимо быстро. И консервированный шпинат богат витаминами, если время между срывом и консервированием непродолжительно. Кроме того, его необходимо варить в закрытой кастрюле и недолго.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endParaRPr lang="ru-RU" b="1" dirty="0" smtClean="0">
              <a:solidFill>
                <a:srgbClr val="CC3300"/>
              </a:solidFill>
            </a:endParaRP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CC3300"/>
                </a:solidFill>
              </a:rPr>
              <a:t>Летом</a:t>
            </a:r>
            <a:r>
              <a:rPr lang="ru-RU" b="1" dirty="0">
                <a:solidFill>
                  <a:srgbClr val="CC3300"/>
                </a:solidFill>
              </a:rPr>
              <a:t>. Молоко – очень важный продукт питания, оно содержит кальций, витамины. Потребление одного литра молока в день способствует хорошему витаминному «равновесию» в организме.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CC3300"/>
                </a:solidFill>
              </a:rPr>
              <a:t>Витамин </a:t>
            </a:r>
            <a:r>
              <a:rPr lang="ru-RU" b="1" dirty="0">
                <a:solidFill>
                  <a:srgbClr val="CC3300"/>
                </a:solidFill>
              </a:rPr>
              <a:t>Д, который предохраняет от рахита.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rgbClr val="CC3300"/>
                </a:solidFill>
              </a:rPr>
              <a:t>Яичным желтком.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endParaRPr lang="ru-RU" b="1" dirty="0" smtClean="0">
              <a:solidFill>
                <a:srgbClr val="CC3300"/>
              </a:solidFill>
            </a:endParaRP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CC3300"/>
                </a:solidFill>
              </a:rPr>
              <a:t>В </a:t>
            </a:r>
            <a:r>
              <a:rPr lang="ru-RU" b="1" dirty="0">
                <a:solidFill>
                  <a:srgbClr val="CC3300"/>
                </a:solidFill>
              </a:rPr>
              <a:t>печени. Ста граммов печени достаточно, чтобы покрыть ежедневную потребность взрослого человека в семи видах витаминов: А,С, витаминах группы В.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b="1" dirty="0" smtClean="0">
                <a:solidFill>
                  <a:srgbClr val="CC3300"/>
                </a:solidFill>
              </a:rPr>
              <a:t>Любой </a:t>
            </a:r>
            <a:r>
              <a:rPr lang="ru-RU" b="1" dirty="0">
                <a:solidFill>
                  <a:srgbClr val="CC3300"/>
                </a:solidFill>
              </a:rPr>
              <a:t>из этих продуктов.</a:t>
            </a:r>
          </a:p>
        </p:txBody>
      </p:sp>
    </p:spTree>
    <p:extLst>
      <p:ext uri="{BB962C8B-B14F-4D97-AF65-F5344CB8AC3E}">
        <p14:creationId xmlns="" xmlns:p14="http://schemas.microsoft.com/office/powerpoint/2010/main" val="11849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2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2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0_1ba94_659ffa18_X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52513"/>
            <a:ext cx="8424863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404664"/>
            <a:ext cx="3014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ГИМНАСТИКА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Утренняя гимнасти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44" y="6062658"/>
            <a:ext cx="795342" cy="7953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150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3785" y="620688"/>
            <a:ext cx="788869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/>
              <a:t>Сохранение здоровья – это регулярный труд.</a:t>
            </a:r>
          </a:p>
          <a:p>
            <a:pPr algn="ctr"/>
            <a:r>
              <a:rPr lang="ru-RU" sz="2000" b="1" i="1" dirty="0" smtClean="0"/>
              <a:t> Сейчас Вы молоды и здоровы. </a:t>
            </a:r>
          </a:p>
          <a:p>
            <a:pPr algn="ctr"/>
            <a:r>
              <a:rPr lang="ru-RU" sz="2000" b="1" i="1" dirty="0" smtClean="0"/>
              <a:t>Но не стоит обольщаться  - о сохранении здоровья </a:t>
            </a:r>
          </a:p>
          <a:p>
            <a:pPr algn="ctr"/>
            <a:r>
              <a:rPr lang="ru-RU" sz="2000" b="1" i="1" dirty="0" smtClean="0"/>
              <a:t>нужно помнить всегда!</a:t>
            </a:r>
          </a:p>
          <a:p>
            <a:pPr algn="ctr"/>
            <a:r>
              <a:rPr lang="ru-RU" sz="2000" b="1" i="1" dirty="0" smtClean="0"/>
              <a:t>И в заключении попробуем составить</a:t>
            </a:r>
          </a:p>
          <a:p>
            <a:pPr algn="ctr"/>
            <a:r>
              <a:rPr lang="ru-RU" sz="2000" b="1" i="1" dirty="0" smtClean="0"/>
              <a:t> основные положения кодекса здоровья.</a:t>
            </a:r>
          </a:p>
          <a:p>
            <a:pPr algn="ctr"/>
            <a:endParaRPr lang="ru-RU" sz="2000" b="1" i="1" dirty="0"/>
          </a:p>
          <a:p>
            <a:pPr algn="ctr"/>
            <a:r>
              <a:rPr lang="ru-RU" sz="2000" b="1" i="1" dirty="0" smtClean="0"/>
              <a:t>Постарайтесь следовать этому кодексу здоровья, </a:t>
            </a:r>
          </a:p>
          <a:p>
            <a:pPr algn="ctr"/>
            <a:r>
              <a:rPr lang="ru-RU" sz="2000" b="1" i="1" dirty="0" smtClean="0"/>
              <a:t>и вы на долгие </a:t>
            </a:r>
          </a:p>
          <a:p>
            <a:pPr algn="ctr"/>
            <a:r>
              <a:rPr lang="ru-RU" sz="2000" b="1" i="1" dirty="0" smtClean="0"/>
              <a:t>годы сохраните молодость и красоту!</a:t>
            </a:r>
            <a:endParaRPr lang="ru-RU" sz="2000" b="1" i="1" dirty="0"/>
          </a:p>
        </p:txBody>
      </p:sp>
      <p:pic>
        <p:nvPicPr>
          <p:cNvPr id="8196" name="Picture 4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11" y="3800205"/>
            <a:ext cx="3096344" cy="26498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572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ru-RU" sz="5600" smtClean="0">
                <a:solidFill>
                  <a:srgbClr val="CC0000"/>
                </a:solidFill>
              </a:rPr>
              <a:t>И т о г и    и г р ы</a:t>
            </a:r>
            <a:r>
              <a:rPr lang="ru-RU" sz="4800" i="1" smtClean="0">
                <a:solidFill>
                  <a:srgbClr val="FF33CC"/>
                </a:solidFill>
              </a:rPr>
              <a:t>  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29600" cy="46085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smtClean="0">
                <a:hlinkClick r:id="rId3"/>
              </a:rPr>
              <a:t> </a:t>
            </a:r>
            <a:endParaRPr lang="ru-RU" sz="4000" smtClean="0"/>
          </a:p>
        </p:txBody>
      </p:sp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1676400" y="2819400"/>
            <a:ext cx="6096000" cy="191611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kern="10" cap="all" dirty="0">
                <a:ln w="9000" cmpd="sng">
                  <a:solidFill>
                    <a:srgbClr val="B42469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B42469">
                        <a:shade val="20000"/>
                        <a:satMod val="245000"/>
                      </a:srgbClr>
                    </a:gs>
                    <a:gs pos="43000">
                      <a:srgbClr val="B42469">
                        <a:satMod val="255000"/>
                      </a:srgbClr>
                    </a:gs>
                    <a:gs pos="48000">
                      <a:srgbClr val="B42469">
                        <a:shade val="85000"/>
                        <a:satMod val="255000"/>
                      </a:srgbClr>
                    </a:gs>
                    <a:gs pos="100000">
                      <a:srgbClr val="B42469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ПОЗДРАВЛЯЕМ</a:t>
            </a:r>
            <a:endParaRPr lang="ru-RU" sz="48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1752600" y="3505200"/>
            <a:ext cx="5867400" cy="19939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kern="10" cap="all" dirty="0">
                <a:ln w="9000" cmpd="sng">
                  <a:solidFill>
                    <a:srgbClr val="B42469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B42469">
                        <a:shade val="20000"/>
                        <a:satMod val="245000"/>
                      </a:srgbClr>
                    </a:gs>
                    <a:gs pos="43000">
                      <a:srgbClr val="B42469">
                        <a:satMod val="255000"/>
                      </a:srgbClr>
                    </a:gs>
                    <a:gs pos="48000">
                      <a:srgbClr val="B42469">
                        <a:shade val="85000"/>
                        <a:satMod val="255000"/>
                      </a:srgbClr>
                    </a:gs>
                    <a:gs pos="100000">
                      <a:srgbClr val="B42469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ПОБЕДИТЕЛЯ</a:t>
            </a:r>
            <a:endParaRPr lang="ru-RU" sz="48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41990" name="Рисунок 7" descr="572829430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852738"/>
            <a:ext cx="64801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5808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4249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7 апреля – Всемирный день здоровья. Отмечается он в день создания Всемирной организации здравоохранения. Ежегодное проведение Дня здоровья стало традицией с 1950 года. Эта дата установлена для того, чтобы люди могли понять, как много значит здоровье в их жизни.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96952"/>
            <a:ext cx="3416424" cy="352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2999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7849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При встрече люди издревле желали друг другу здоровья : « Здравствуйте, доброго Вам здоровья! » « Как Ваше драгоценное здоровье?! » И не случайно. Ведь еще в Древней Руси говорили: « Здоровье не купишь » </a:t>
            </a:r>
          </a:p>
          <a:p>
            <a:r>
              <a:rPr lang="ru-RU" sz="2000" dirty="0" smtClean="0"/>
              <a:t>Здоровье – это бесценный дар, который преподносит человеку природа. Без него трудно сделать жизнь интересной и счастливой. Как часто мы, растрачиваем этот дар попусту, забывая, что потерять здоровье можно легко, а вот вернуть его очень и очень трудно.</a:t>
            </a:r>
          </a:p>
          <a:p>
            <a:r>
              <a:rPr lang="ru-RU" sz="2000" dirty="0" smtClean="0"/>
              <a:t>Здоровье – это состояние полного физического, психического и духовного благополучия.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3212976"/>
            <a:ext cx="2672397" cy="343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0860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219200" y="5867400"/>
            <a:ext cx="678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000" b="1">
                <a:solidFill>
                  <a:prstClr val="black"/>
                </a:solidFill>
                <a:latin typeface="Times New Roman" pitchFamily="18" charset="0"/>
              </a:rPr>
              <a:t>                  </a:t>
            </a:r>
          </a:p>
        </p:txBody>
      </p:sp>
      <p:sp>
        <p:nvSpPr>
          <p:cNvPr id="1028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Здоровье зависит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55750237"/>
              </p:ext>
            </p:extLst>
          </p:nvPr>
        </p:nvGraphicFramePr>
        <p:xfrm>
          <a:off x="251520" y="1484784"/>
          <a:ext cx="8640960" cy="5256584"/>
        </p:xfrm>
        <a:graphic>
          <a:graphicData uri="http://schemas.openxmlformats.org/presentationml/2006/ole">
            <p:oleObj spid="_x0000_s7177" name="Диаграмма" r:id="rId4" imgW="5496007" imgH="2924251" progId="Excel.Sheet.8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52262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19036"/>
            <a:ext cx="42739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ВИКТОРИНА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971686"/>
            <a:ext cx="5500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« Хитрые вопросы – мудрые советы »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467729"/>
            <a:ext cx="85689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Для чего в Древнем Китае и Персии здоровые люди наносили на царапину немного крови больных оспой?</a:t>
            </a:r>
          </a:p>
          <a:p>
            <a:pPr marL="342900" indent="-342900">
              <a:buAutoNum type="arabicParenR"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Какое вещество необходимо человеку в количестве 2,5 л для нормального функционирования организма?</a:t>
            </a:r>
          </a:p>
          <a:p>
            <a:pPr marL="342900" indent="-342900">
              <a:buAutoNum type="arabicParenR"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Такая вода содержит в своем составе комплекс солей, макро и микроэлементов. Не зря её называют « живой водой ». Что это за вода?</a:t>
            </a:r>
          </a:p>
          <a:p>
            <a:pPr marL="342900" indent="-342900">
              <a:buAutoNum type="arabicParenR"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Нужно ли проветривать комнату зимой? Почему?</a:t>
            </a:r>
          </a:p>
          <a:p>
            <a:pPr marL="342900" indent="-342900">
              <a:buAutoNum type="arabicParenR"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 этом состояние люди проводят треть своей жизни. Оно полезно и необходимо.</a:t>
            </a:r>
          </a:p>
          <a:p>
            <a:pPr marL="342900" indent="-342900">
              <a:buAutoNum type="arabicParenR"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Что нужно сделать усталому путнику после долгой ходьбы?</a:t>
            </a:r>
          </a:p>
          <a:p>
            <a:pPr marL="342900" indent="-342900">
              <a:buAutoNum type="arabicParenR"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Можно ли сразу после кросса сесть отдыхать?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60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олния 2"/>
          <p:cNvSpPr/>
          <p:nvPr/>
        </p:nvSpPr>
        <p:spPr>
          <a:xfrm>
            <a:off x="323528" y="260648"/>
            <a:ext cx="1872208" cy="180020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286073" y="1581291"/>
            <a:ext cx="969765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Народная мудрость гласит … »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олния 5"/>
          <p:cNvSpPr/>
          <p:nvPr/>
        </p:nvSpPr>
        <p:spPr>
          <a:xfrm rot="10040067">
            <a:off x="6399820" y="4514887"/>
            <a:ext cx="2224238" cy="1812445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853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196752"/>
            <a:ext cx="51125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Здоров будешь -</a:t>
            </a:r>
          </a:p>
          <a:p>
            <a:pPr marL="285750" indent="-285750">
              <a:buFontTx/>
              <a:buChar char="-"/>
            </a:pPr>
            <a:endParaRPr lang="ru-RU" sz="2400" b="1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Лучше средства от хвори нет -</a:t>
            </a:r>
          </a:p>
          <a:p>
            <a:pPr marL="285750" indent="-285750">
              <a:buFontTx/>
              <a:buChar char="-"/>
            </a:pPr>
            <a:endParaRPr lang="ru-RU" sz="2400" b="1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Двигайся больше -</a:t>
            </a:r>
          </a:p>
          <a:p>
            <a:pPr marL="285750" indent="-285750">
              <a:buFontTx/>
              <a:buChar char="-"/>
            </a:pPr>
            <a:endParaRPr lang="ru-RU" sz="2400" b="1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Держи голову в холоде,</a:t>
            </a:r>
          </a:p>
          <a:p>
            <a:pPr marL="285750" indent="-285750">
              <a:buFontTx/>
              <a:buChar char="-"/>
            </a:pPr>
            <a:endParaRPr lang="ru-RU" sz="2400" b="1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В здоровом теле -</a:t>
            </a:r>
          </a:p>
          <a:p>
            <a:pPr marL="285750" indent="-285750">
              <a:buFontTx/>
              <a:buChar char="-"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Аппетит от больного бежит,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4624"/>
            <a:ext cx="7856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Пословицы о здоровье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1870" y="1228383"/>
            <a:ext cx="239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всё добудешь.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088" y="1916832"/>
            <a:ext cx="24689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елай зарядку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9352" y="2406336"/>
            <a:ext cx="268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до старости лет.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43530" y="3015538"/>
            <a:ext cx="3249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роживёшь дольше.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55134" y="3777043"/>
            <a:ext cx="4988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ж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ивот в голоде, а ноги в тепле.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0743" y="4465444"/>
            <a:ext cx="2375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здоровый дух.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9579" y="5259402"/>
            <a:ext cx="3659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а к здоровому катится.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313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96752"/>
            <a:ext cx="67687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НЕМНОГО </a:t>
            </a:r>
          </a:p>
          <a:p>
            <a:pPr algn="ctr"/>
            <a:endParaRPr lang="ru-RU" sz="5400" b="1" dirty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ИНФОРМАЦИИ </a:t>
            </a:r>
          </a:p>
          <a:p>
            <a:pPr algn="ctr"/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 ВИТАМИНАХ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707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4"/>
          <p:cNvSpPr>
            <a:spLocks noChangeArrowheads="1"/>
          </p:cNvSpPr>
          <p:nvPr/>
        </p:nvSpPr>
        <p:spPr bwMode="auto">
          <a:xfrm>
            <a:off x="2339975" y="333375"/>
            <a:ext cx="4895850" cy="1441450"/>
          </a:xfrm>
          <a:prstGeom prst="rightArrow">
            <a:avLst>
              <a:gd name="adj1" fmla="val 50000"/>
              <a:gd name="adj2" fmla="val 84912"/>
            </a:avLst>
          </a:prstGeom>
          <a:solidFill>
            <a:srgbClr val="FFC5C5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>
                <a:solidFill>
                  <a:srgbClr val="0000FF"/>
                </a:solidFill>
              </a:rPr>
              <a:t>ВИТАМИН</a:t>
            </a:r>
            <a:r>
              <a:rPr lang="ru-RU" sz="4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7270750" y="260350"/>
            <a:ext cx="1873250" cy="1657350"/>
          </a:xfrm>
          <a:prstGeom prst="hexagon">
            <a:avLst>
              <a:gd name="adj" fmla="val 28257"/>
              <a:gd name="vf" fmla="val 115470"/>
            </a:avLst>
          </a:prstGeom>
          <a:solidFill>
            <a:srgbClr val="FFCC99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>
                <a:solidFill>
                  <a:srgbClr val="FF0000"/>
                </a:solidFill>
                <a:latin typeface="Arial Black" pitchFamily="34" charset="0"/>
              </a:rPr>
              <a:t>A</a:t>
            </a:r>
            <a:endParaRPr lang="ru-RU" sz="6000" b="1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220" name="AutoShape 6"/>
          <p:cNvSpPr>
            <a:spLocks noChangeArrowheads="1"/>
          </p:cNvSpPr>
          <p:nvPr/>
        </p:nvSpPr>
        <p:spPr bwMode="auto">
          <a:xfrm>
            <a:off x="7451725" y="1916113"/>
            <a:ext cx="1619250" cy="4681537"/>
          </a:xfrm>
          <a:prstGeom prst="upArrow">
            <a:avLst>
              <a:gd name="adj1" fmla="val 50000"/>
              <a:gd name="adj2" fmla="val 72279"/>
            </a:avLst>
          </a:prstGeom>
          <a:solidFill>
            <a:srgbClr val="FFCCCC">
              <a:alpha val="89803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 rot="5400000">
            <a:off x="6559550" y="4178300"/>
            <a:ext cx="3384550" cy="5905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sz="4000" b="1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>
                    <a:alpha val="76862"/>
                  </a:srgbClr>
                </a:solidFill>
                <a:cs typeface="Arial"/>
              </a:rPr>
              <a:t>РЕТИНОЛ</a:t>
            </a:r>
          </a:p>
        </p:txBody>
      </p:sp>
      <p:pic>
        <p:nvPicPr>
          <p:cNvPr id="7176" name="Picture 8" descr="vit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76700"/>
            <a:ext cx="1662113" cy="2305050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0" name="AutoShape 12"/>
          <p:cNvSpPr>
            <a:spLocks noChangeArrowheads="1"/>
          </p:cNvSpPr>
          <p:nvPr/>
        </p:nvSpPr>
        <p:spPr bwMode="auto">
          <a:xfrm>
            <a:off x="1187450" y="1557338"/>
            <a:ext cx="4537075" cy="2232025"/>
          </a:xfrm>
          <a:prstGeom prst="flowChartProcess">
            <a:avLst/>
          </a:prstGeom>
          <a:solidFill>
            <a:srgbClr val="FFEFEF">
              <a:alpha val="20000"/>
            </a:srgbClr>
          </a:solidFill>
          <a:ln w="127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Необходим для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нормального роста 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C3399"/>
                </a:solidFill>
              </a:rPr>
              <a:t>развития эпителиальной ткани.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3399"/>
                </a:solidFill>
              </a:rPr>
              <a:t> При недостатке –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3399"/>
                </a:solidFill>
              </a:rPr>
              <a:t>заболевание Куриная слепота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3399"/>
                </a:solidFill>
              </a:rPr>
              <a:t>(нарушение сумеречного зрения).</a:t>
            </a:r>
            <a:endParaRPr lang="ru-RU" sz="2000" b="1" dirty="0">
              <a:solidFill>
                <a:srgbClr val="CC3399"/>
              </a:solidFill>
            </a:endParaRPr>
          </a:p>
        </p:txBody>
      </p:sp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2124075" y="3933825"/>
            <a:ext cx="2808288" cy="2590800"/>
          </a:xfrm>
          <a:prstGeom prst="octagon">
            <a:avLst>
              <a:gd name="adj" fmla="val 29287"/>
            </a:avLst>
          </a:prstGeom>
          <a:solidFill>
            <a:srgbClr val="FFCC99">
              <a:alpha val="41176"/>
            </a:srgbClr>
          </a:solidFill>
          <a:ln w="1270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>
                <a:solidFill>
                  <a:srgbClr val="6600CC"/>
                </a:solidFill>
              </a:rPr>
              <a:t>Содержится: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в молоке,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 рыбе, яйцах,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масле, моркови,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петрушке,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srgbClr val="6600CC"/>
                </a:solidFill>
              </a:rPr>
              <a:t>абрикосах.</a:t>
            </a:r>
          </a:p>
        </p:txBody>
      </p:sp>
      <p:pic>
        <p:nvPicPr>
          <p:cNvPr id="7182" name="Picture 14" descr="vitamine_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933825"/>
            <a:ext cx="2054225" cy="2087563"/>
          </a:xfrm>
          <a:prstGeom prst="rect">
            <a:avLst/>
          </a:prstGeom>
          <a:noFill/>
          <a:ln w="12700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436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5" grpId="0" animBg="1"/>
      <p:bldP spid="7180" grpId="0" animBg="1"/>
      <p:bldP spid="718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Тема4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Тема4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5_Тема4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197</TotalTime>
  <Words>894</Words>
  <Application>Microsoft Office PowerPoint</Application>
  <PresentationFormat>Экран (4:3)</PresentationFormat>
  <Paragraphs>167</Paragraphs>
  <Slides>19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2_Тема4</vt:lpstr>
      <vt:lpstr>25_Тема4</vt:lpstr>
      <vt:lpstr>Оформление по умолчанию</vt:lpstr>
      <vt:lpstr>1_Оформление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1_Тема4</vt:lpstr>
      <vt:lpstr>Воздушный поток</vt:lpstr>
      <vt:lpstr>Диаграмма</vt:lpstr>
      <vt:lpstr>Быть здоровым – это здорово!</vt:lpstr>
      <vt:lpstr>Слайд 2</vt:lpstr>
      <vt:lpstr>Слайд 3</vt:lpstr>
      <vt:lpstr>Здоровье зависит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И т о г и    и г р ы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Быть здоровым – это здорово!</dc:title>
  <dc:creator>Никита</dc:creator>
  <cp:lastModifiedBy>Lenovo</cp:lastModifiedBy>
  <cp:revision>22</cp:revision>
  <dcterms:created xsi:type="dcterms:W3CDTF">2012-03-17T14:36:05Z</dcterms:created>
  <dcterms:modified xsi:type="dcterms:W3CDTF">2023-04-29T07:41:43Z</dcterms:modified>
</cp:coreProperties>
</file>