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3" r:id="rId6"/>
    <p:sldId id="264" r:id="rId7"/>
    <p:sldId id="269" r:id="rId8"/>
    <p:sldId id="261" r:id="rId9"/>
    <p:sldId id="259" r:id="rId10"/>
    <p:sldId id="262" r:id="rId11"/>
    <p:sldId id="266" r:id="rId12"/>
    <p:sldId id="267" r:id="rId13"/>
    <p:sldId id="268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2" autoAdjust="0"/>
    <p:restoredTop sz="94660"/>
  </p:normalViewPr>
  <p:slideViewPr>
    <p:cSldViewPr snapToGrid="0">
      <p:cViewPr varScale="1">
        <p:scale>
          <a:sx n="85" d="100"/>
          <a:sy n="85" d="100"/>
        </p:scale>
        <p:origin x="-51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445427" y="1097281"/>
            <a:ext cx="3746573" cy="2712718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</a:rPr>
              <a:t>ГКОУ КК школа-интернат </a:t>
            </a:r>
            <a:br>
              <a:rPr lang="ru-RU" sz="40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4000" b="1" dirty="0" err="1" smtClean="0">
                <a:solidFill>
                  <a:schemeClr val="accent1">
                    <a:lumMod val="50000"/>
                  </a:schemeClr>
                </a:solidFill>
              </a:rPr>
              <a:t>ст-цы</a:t>
            </a: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</a:rPr>
              <a:t> костромской</a:t>
            </a:r>
            <a:endParaRPr lang="ru-RU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445426" y="3886200"/>
            <a:ext cx="3285019" cy="1371599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Председатель первичной профсоюзной организации Гуменюк Н. В.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4454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09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Структура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первичНОЙ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ПРОФСОЮЗНОЙ ОРГАНИЗАЦИИ </a:t>
            </a:r>
            <a:r>
              <a:rPr lang="ru-RU" sz="28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0" indent="449580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нашей профсоюзной организации общее количество работающих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___46___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человек,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449580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профсоюзе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___45____. </a:t>
            </a:r>
          </a:p>
          <a:p>
            <a:pPr marL="457200" indent="449580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Охват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профсоюзным членством составляет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_97.8__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%.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449580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учете состоят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_9_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ветеранов педагогического труда.</a:t>
            </a:r>
            <a:endParaRPr lang="ru-RU" sz="1600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23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</a:rPr>
              <a:t/>
            </a:r>
            <a:br>
              <a:rPr lang="ru-RU" sz="2000" dirty="0" smtClean="0">
                <a:latin typeface="Times New Roman"/>
                <a:ea typeface="Calibri"/>
              </a:rPr>
            </a:br>
            <a:r>
              <a:rPr lang="ru-RU" sz="2000" dirty="0">
                <a:latin typeface="Times New Roman"/>
                <a:ea typeface="Calibri"/>
              </a:rPr>
              <a:t/>
            </a:r>
            <a:br>
              <a:rPr lang="ru-RU" sz="2000" dirty="0">
                <a:latin typeface="Times New Roman"/>
                <a:ea typeface="Calibri"/>
              </a:rPr>
            </a:br>
            <a:r>
              <a:rPr lang="ru-RU" sz="2000" dirty="0" smtClean="0">
                <a:latin typeface="Times New Roman"/>
                <a:ea typeface="Calibri"/>
              </a:rPr>
              <a:t/>
            </a:r>
            <a:br>
              <a:rPr lang="ru-RU" sz="2000" dirty="0" smtClean="0">
                <a:latin typeface="Times New Roman"/>
                <a:ea typeface="Calibri"/>
              </a:rPr>
            </a:br>
            <a:r>
              <a:rPr lang="ru-RU" sz="2000" dirty="0">
                <a:latin typeface="Times New Roman"/>
                <a:ea typeface="Calibri"/>
              </a:rPr>
              <a:t/>
            </a:r>
            <a:br>
              <a:rPr lang="ru-RU" sz="2000" dirty="0">
                <a:latin typeface="Times New Roman"/>
                <a:ea typeface="Calibri"/>
              </a:rPr>
            </a:br>
            <a:r>
              <a:rPr lang="ru-RU" sz="2000" dirty="0" smtClean="0">
                <a:latin typeface="Times New Roman"/>
                <a:ea typeface="Calibri"/>
              </a:rPr>
              <a:t/>
            </a:r>
            <a:br>
              <a:rPr lang="ru-RU" sz="2000" dirty="0" smtClean="0">
                <a:latin typeface="Times New Roman"/>
                <a:ea typeface="Calibri"/>
              </a:rPr>
            </a:br>
            <a:r>
              <a:rPr lang="ru-RU" sz="2000" dirty="0">
                <a:latin typeface="Times New Roman"/>
                <a:ea typeface="Calibri"/>
              </a:rPr>
              <a:t/>
            </a:r>
            <a:br>
              <a:rPr lang="ru-RU" sz="2000" dirty="0">
                <a:latin typeface="Times New Roman"/>
                <a:ea typeface="Calibri"/>
              </a:rPr>
            </a:br>
            <a:r>
              <a:rPr lang="ru-RU" sz="2000" dirty="0" smtClean="0">
                <a:latin typeface="Times New Roman"/>
                <a:ea typeface="Calibri"/>
              </a:rPr>
              <a:t/>
            </a:r>
            <a:br>
              <a:rPr lang="ru-RU" sz="2000" dirty="0" smtClean="0">
                <a:latin typeface="Times New Roman"/>
                <a:ea typeface="Calibri"/>
              </a:rPr>
            </a:br>
            <a:r>
              <a:rPr lang="ru-RU" sz="2000" dirty="0">
                <a:latin typeface="Times New Roman"/>
                <a:ea typeface="Calibri"/>
              </a:rPr>
              <a:t/>
            </a:r>
            <a:br>
              <a:rPr lang="ru-RU" sz="2000" dirty="0">
                <a:latin typeface="Times New Roman"/>
                <a:ea typeface="Calibri"/>
              </a:rPr>
            </a:br>
            <a:r>
              <a:rPr lang="ru-RU" sz="2000" dirty="0" smtClean="0">
                <a:latin typeface="Times New Roman"/>
                <a:ea typeface="Calibri"/>
              </a:rPr>
              <a:t/>
            </a:r>
            <a:br>
              <a:rPr lang="ru-RU" sz="2000" dirty="0" smtClean="0">
                <a:latin typeface="Times New Roman"/>
                <a:ea typeface="Calibri"/>
              </a:rPr>
            </a:br>
            <a:r>
              <a:rPr lang="ru-RU" sz="2000" dirty="0">
                <a:latin typeface="Times New Roman"/>
                <a:ea typeface="Calibri"/>
              </a:rPr>
              <a:t/>
            </a:r>
            <a:br>
              <a:rPr lang="ru-RU" sz="2000" dirty="0">
                <a:latin typeface="Times New Roman"/>
                <a:ea typeface="Calibri"/>
              </a:rPr>
            </a:br>
            <a:r>
              <a:rPr lang="ru-RU" sz="2000" dirty="0" smtClean="0">
                <a:latin typeface="Times New Roman"/>
                <a:ea typeface="Calibri"/>
              </a:rPr>
              <a:t/>
            </a:r>
            <a:br>
              <a:rPr lang="ru-RU" sz="2000" dirty="0" smtClean="0">
                <a:latin typeface="Times New Roman"/>
                <a:ea typeface="Calibri"/>
              </a:rPr>
            </a:br>
            <a:r>
              <a:rPr lang="ru-RU" sz="2000" dirty="0">
                <a:latin typeface="Times New Roman"/>
                <a:ea typeface="Calibri"/>
              </a:rPr>
              <a:t/>
            </a:r>
            <a:br>
              <a:rPr lang="ru-RU" sz="2000" dirty="0">
                <a:latin typeface="Times New Roman"/>
                <a:ea typeface="Calibri"/>
              </a:rPr>
            </a:br>
            <a:r>
              <a:rPr lang="ru-RU" sz="2000" dirty="0" smtClean="0">
                <a:latin typeface="Times New Roman"/>
                <a:ea typeface="Calibri"/>
              </a:rPr>
              <a:t/>
            </a:r>
            <a:br>
              <a:rPr lang="ru-RU" sz="2000" dirty="0" smtClean="0">
                <a:latin typeface="Times New Roman"/>
                <a:ea typeface="Calibri"/>
              </a:rPr>
            </a:br>
            <a:r>
              <a:rPr lang="ru-RU" sz="2000" dirty="0">
                <a:latin typeface="Times New Roman"/>
                <a:ea typeface="Calibri"/>
              </a:rPr>
              <a:t/>
            </a:r>
            <a:br>
              <a:rPr lang="ru-RU" sz="2000" dirty="0">
                <a:latin typeface="Times New Roman"/>
                <a:ea typeface="Calibri"/>
              </a:rPr>
            </a:br>
            <a:r>
              <a:rPr lang="ru-RU" sz="2000" dirty="0" smtClean="0">
                <a:latin typeface="Times New Roman"/>
                <a:ea typeface="Calibri"/>
              </a:rPr>
              <a:t/>
            </a:r>
            <a:br>
              <a:rPr lang="ru-RU" sz="2000" dirty="0" smtClean="0">
                <a:latin typeface="Times New Roman"/>
                <a:ea typeface="Calibri"/>
              </a:rPr>
            </a:br>
            <a:r>
              <a:rPr lang="ru-RU" sz="2000" dirty="0">
                <a:latin typeface="Times New Roman"/>
                <a:ea typeface="Calibri"/>
              </a:rPr>
              <a:t/>
            </a:r>
            <a:br>
              <a:rPr lang="ru-RU" sz="2000" dirty="0">
                <a:latin typeface="Times New Roman"/>
                <a:ea typeface="Calibri"/>
              </a:rPr>
            </a:br>
            <a:r>
              <a:rPr lang="ru-RU" sz="2000" dirty="0" smtClean="0">
                <a:latin typeface="Times New Roman"/>
                <a:ea typeface="Calibri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/>
                <a:ea typeface="Calibri"/>
              </a:rPr>
              <a:t>предоставление </a:t>
            </a:r>
            <a:r>
              <a:rPr lang="ru-RU" sz="2000" b="1" dirty="0">
                <a:solidFill>
                  <a:srgbClr val="002060"/>
                </a:solidFill>
                <a:latin typeface="Times New Roman"/>
                <a:ea typeface="Calibri"/>
              </a:rPr>
              <a:t>дополнительных оплачиваемых отпусков: </a:t>
            </a:r>
            <a:br>
              <a:rPr lang="ru-RU" sz="2000" b="1" dirty="0">
                <a:solidFill>
                  <a:srgbClr val="002060"/>
                </a:solidFill>
                <a:latin typeface="Times New Roman"/>
                <a:ea typeface="Calibri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- </a:t>
            </a:r>
            <a:r>
              <a:rPr lang="ru-RU" sz="2000" b="1" dirty="0">
                <a:solidFill>
                  <a:srgbClr val="002060"/>
                </a:solidFill>
                <a:latin typeface="Times New Roman"/>
                <a:ea typeface="Times New Roman"/>
              </a:rPr>
              <a:t>Выплачивается материальная помощь в размере 3000 р. (проработавшим более 10 лет в учреждении) пенсионерам, выходящим на пенсию (из фонда экономии заработной платы). </a:t>
            </a:r>
            <a:br>
              <a:rPr lang="ru-RU" sz="2000" b="1" dirty="0">
                <a:solidFill>
                  <a:srgbClr val="002060"/>
                </a:solidFill>
                <a:latin typeface="Times New Roman"/>
                <a:ea typeface="Times New Roman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/>
                <a:ea typeface="Calibri"/>
              </a:rPr>
              <a:t>- </a:t>
            </a:r>
            <a:r>
              <a:rPr lang="ru-RU" sz="2000" b="1" dirty="0">
                <a:solidFill>
                  <a:srgbClr val="002060"/>
                </a:solidFill>
                <a:latin typeface="Times New Roman"/>
                <a:ea typeface="SimSun"/>
              </a:rPr>
              <a:t>4.2.3. Работникам предоставляется дополнительный оплачиваемый отпуск в следующих случаях:</a:t>
            </a:r>
            <a:r>
              <a:rPr lang="ru-RU" sz="2000" b="1" dirty="0">
                <a:solidFill>
                  <a:srgbClr val="002060"/>
                </a:solidFill>
                <a:latin typeface="Times New Roman"/>
                <a:ea typeface="Calibri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/>
                <a:ea typeface="Calibri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/>
                <a:ea typeface="SimSun"/>
              </a:rPr>
              <a:t> - председателям первичных профсоюзных организаций,  – 3 дня;</a:t>
            </a:r>
            <a:r>
              <a:rPr lang="ru-RU" sz="2000" b="1" dirty="0">
                <a:solidFill>
                  <a:srgbClr val="002060"/>
                </a:solidFill>
                <a:latin typeface="Times New Roman"/>
                <a:ea typeface="Calibri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/>
                <a:ea typeface="Calibri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/>
                <a:ea typeface="SimSun"/>
              </a:rPr>
              <a:t>- для сопровождения 1 сентября детей младшего школьного возраста в школу -  1 календарный день;</a:t>
            </a:r>
            <a:r>
              <a:rPr lang="ru-RU" sz="2000" b="1" dirty="0">
                <a:solidFill>
                  <a:srgbClr val="002060"/>
                </a:solidFill>
                <a:latin typeface="Times New Roman"/>
                <a:ea typeface="Calibri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/>
                <a:ea typeface="Calibri"/>
              </a:rPr>
            </a:br>
            <a:r>
              <a:rPr lang="x-none" sz="2000" b="1">
                <a:solidFill>
                  <a:srgbClr val="002060"/>
                </a:solidFill>
                <a:latin typeface="Times New Roman"/>
                <a:ea typeface="SimSun"/>
              </a:rPr>
              <a:t>- рождения </a:t>
            </a:r>
            <a:r>
              <a:rPr lang="ru-RU" sz="2000" b="1" dirty="0">
                <a:solidFill>
                  <a:srgbClr val="002060"/>
                </a:solidFill>
                <a:latin typeface="Times New Roman"/>
                <a:ea typeface="SimSun"/>
              </a:rPr>
              <a:t>внуков</a:t>
            </a:r>
            <a:r>
              <a:rPr lang="x-none" sz="2000" b="1">
                <a:solidFill>
                  <a:srgbClr val="002060"/>
                </a:solidFill>
                <a:latin typeface="Times New Roman"/>
                <a:ea typeface="SimSun"/>
              </a:rPr>
              <a:t> – _</a:t>
            </a:r>
            <a:r>
              <a:rPr lang="ru-RU" sz="2000" b="1" dirty="0">
                <a:solidFill>
                  <a:srgbClr val="002060"/>
                </a:solidFill>
                <a:latin typeface="Times New Roman"/>
                <a:ea typeface="SimSun"/>
              </a:rPr>
              <a:t>2</a:t>
            </a:r>
            <a:r>
              <a:rPr lang="x-none" sz="2000" b="1">
                <a:solidFill>
                  <a:srgbClr val="002060"/>
                </a:solidFill>
                <a:latin typeface="Times New Roman"/>
                <a:ea typeface="SimSun"/>
              </a:rPr>
              <a:t>__ календарных дней;</a:t>
            </a:r>
            <a:r>
              <a:rPr lang="ru-RU" sz="2000" b="1" dirty="0">
                <a:solidFill>
                  <a:srgbClr val="002060"/>
                </a:solidFill>
                <a:latin typeface="Times New Roman"/>
                <a:ea typeface="Calibri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/>
                <a:ea typeface="Calibri"/>
              </a:rPr>
            </a:br>
            <a:r>
              <a:rPr lang="x-none" sz="2000" b="1">
                <a:solidFill>
                  <a:srgbClr val="002060"/>
                </a:solidFill>
                <a:latin typeface="Times New Roman"/>
                <a:ea typeface="SimSun"/>
              </a:rPr>
              <a:t>- бракосочетания детей работников – _</a:t>
            </a:r>
            <a:r>
              <a:rPr lang="ru-RU" sz="2000" b="1" dirty="0">
                <a:solidFill>
                  <a:srgbClr val="002060"/>
                </a:solidFill>
                <a:latin typeface="Times New Roman"/>
                <a:ea typeface="SimSun"/>
              </a:rPr>
              <a:t>2</a:t>
            </a:r>
            <a:r>
              <a:rPr lang="x-none" sz="2000" b="1">
                <a:solidFill>
                  <a:srgbClr val="002060"/>
                </a:solidFill>
                <a:latin typeface="Times New Roman"/>
                <a:ea typeface="SimSun"/>
              </a:rPr>
              <a:t>__ календарных дней;</a:t>
            </a:r>
            <a:r>
              <a:rPr lang="ru-RU" sz="2000" b="1" dirty="0">
                <a:solidFill>
                  <a:srgbClr val="002060"/>
                </a:solidFill>
                <a:latin typeface="Times New Roman"/>
                <a:ea typeface="Calibri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/>
                <a:ea typeface="Calibri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/>
                <a:ea typeface="SimSun"/>
              </a:rPr>
              <a:t>- членам профсоюзного комитета -  _2__</a:t>
            </a:r>
            <a:r>
              <a:rPr lang="x-none" sz="2000" b="1">
                <a:solidFill>
                  <a:srgbClr val="002060"/>
                </a:solidFill>
                <a:latin typeface="Times New Roman"/>
                <a:ea typeface="SimSun"/>
              </a:rPr>
              <a:t> календарных дней</a:t>
            </a:r>
            <a:r>
              <a:rPr lang="ru-RU" sz="2000" b="1" dirty="0">
                <a:solidFill>
                  <a:srgbClr val="002060"/>
                </a:solidFill>
                <a:latin typeface="Times New Roman"/>
                <a:ea typeface="SimSun"/>
              </a:rPr>
              <a:t>;</a:t>
            </a:r>
            <a:r>
              <a:rPr lang="ru-RU" sz="2000" b="1" dirty="0">
                <a:solidFill>
                  <a:srgbClr val="002060"/>
                </a:solidFill>
                <a:latin typeface="Times New Roman"/>
                <a:ea typeface="Calibri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/>
                <a:ea typeface="Calibri"/>
              </a:rPr>
            </a:br>
            <a:r>
              <a:rPr lang="x-none" sz="2000" b="1">
                <a:solidFill>
                  <a:srgbClr val="002060"/>
                </a:solidFill>
                <a:latin typeface="Times New Roman"/>
                <a:ea typeface="SimSun"/>
              </a:rPr>
              <a:t>- в связи с переездом на новое место жительства – _</a:t>
            </a:r>
            <a:r>
              <a:rPr lang="ru-RU" sz="2000" b="1" dirty="0">
                <a:solidFill>
                  <a:srgbClr val="002060"/>
                </a:solidFill>
                <a:latin typeface="Times New Roman"/>
                <a:ea typeface="SimSun"/>
              </a:rPr>
              <a:t>2</a:t>
            </a:r>
            <a:r>
              <a:rPr lang="x-none" sz="2000" b="1">
                <a:solidFill>
                  <a:srgbClr val="002060"/>
                </a:solidFill>
                <a:latin typeface="Times New Roman"/>
                <a:ea typeface="SimSun"/>
              </a:rPr>
              <a:t>__ календарных дня;</a:t>
            </a:r>
            <a:r>
              <a:rPr lang="ru-RU" sz="2000" b="1" dirty="0">
                <a:solidFill>
                  <a:srgbClr val="002060"/>
                </a:solidFill>
                <a:latin typeface="Times New Roman"/>
                <a:ea typeface="Calibri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/>
                <a:ea typeface="Calibri"/>
              </a:rPr>
            </a:br>
            <a:r>
              <a:rPr lang="x-none" sz="2000" b="1">
                <a:solidFill>
                  <a:srgbClr val="002060"/>
                </a:solidFill>
                <a:latin typeface="Times New Roman"/>
                <a:ea typeface="SimSun"/>
              </a:rPr>
              <a:t>- для проводов детей на военную службу – _</a:t>
            </a:r>
            <a:r>
              <a:rPr lang="ru-RU" sz="2000" b="1" dirty="0">
                <a:solidFill>
                  <a:srgbClr val="002060"/>
                </a:solidFill>
                <a:latin typeface="Times New Roman"/>
                <a:ea typeface="SimSun"/>
              </a:rPr>
              <a:t>3</a:t>
            </a:r>
            <a:r>
              <a:rPr lang="x-none" sz="2000" b="1">
                <a:solidFill>
                  <a:srgbClr val="002060"/>
                </a:solidFill>
                <a:latin typeface="Times New Roman"/>
                <a:ea typeface="SimSun"/>
              </a:rPr>
              <a:t>__ календарных дня;</a:t>
            </a:r>
            <a:r>
              <a:rPr lang="ru-RU" sz="2000" b="1" dirty="0">
                <a:solidFill>
                  <a:srgbClr val="002060"/>
                </a:solidFill>
                <a:latin typeface="Times New Roman"/>
                <a:ea typeface="Calibri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/>
                <a:ea typeface="Calibri"/>
              </a:rPr>
            </a:br>
            <a:r>
              <a:rPr lang="x-none" sz="2000" b="1">
                <a:solidFill>
                  <a:srgbClr val="002060"/>
                </a:solidFill>
                <a:latin typeface="Times New Roman"/>
                <a:ea typeface="SimSun"/>
              </a:rPr>
              <a:t>- тяжелого заболевания близкого родственника – _</a:t>
            </a:r>
            <a:r>
              <a:rPr lang="ru-RU" sz="2000" b="1" dirty="0">
                <a:solidFill>
                  <a:srgbClr val="002060"/>
                </a:solidFill>
                <a:latin typeface="Times New Roman"/>
                <a:ea typeface="SimSun"/>
              </a:rPr>
              <a:t>3</a:t>
            </a:r>
            <a:r>
              <a:rPr lang="x-none" sz="2000" b="1">
                <a:solidFill>
                  <a:srgbClr val="002060"/>
                </a:solidFill>
                <a:latin typeface="Times New Roman"/>
                <a:ea typeface="SimSun"/>
              </a:rPr>
              <a:t>__ календарных дня;</a:t>
            </a:r>
            <a:r>
              <a:rPr lang="ru-RU" sz="2000" b="1" dirty="0">
                <a:solidFill>
                  <a:srgbClr val="002060"/>
                </a:solidFill>
                <a:latin typeface="Times New Roman"/>
                <a:ea typeface="Calibri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/>
                <a:ea typeface="Calibri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/>
                <a:ea typeface="SimSun"/>
              </a:rPr>
              <a:t>- при вакцинации от </a:t>
            </a:r>
            <a:r>
              <a:rPr lang="ru-RU" sz="2000" b="1" dirty="0" err="1">
                <a:solidFill>
                  <a:srgbClr val="002060"/>
                </a:solidFill>
                <a:latin typeface="Times New Roman"/>
                <a:ea typeface="SimSun"/>
              </a:rPr>
              <a:t>коронавирусной</a:t>
            </a:r>
            <a:r>
              <a:rPr lang="ru-RU" sz="2000" b="1" dirty="0">
                <a:solidFill>
                  <a:srgbClr val="002060"/>
                </a:solidFill>
                <a:latin typeface="Times New Roman"/>
                <a:ea typeface="SimSun"/>
              </a:rPr>
              <a:t> инфекции 2 дня;</a:t>
            </a:r>
            <a:r>
              <a:rPr lang="ru-RU" sz="2000" b="1" dirty="0">
                <a:solidFill>
                  <a:srgbClr val="002060"/>
                </a:solidFill>
                <a:latin typeface="Times New Roman"/>
                <a:ea typeface="Calibri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/>
                <a:ea typeface="Calibri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/>
                <a:ea typeface="SimSun"/>
              </a:rPr>
              <a:t> - при отсутствии в течение года дней нетрудоспособности – 3 календарных дня;</a:t>
            </a:r>
            <a:r>
              <a:rPr lang="ru-RU" sz="2000" b="1" dirty="0">
                <a:solidFill>
                  <a:srgbClr val="002060"/>
                </a:solidFill>
                <a:latin typeface="Times New Roman"/>
                <a:ea typeface="Calibri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/>
                <a:ea typeface="Calibri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/>
                <a:ea typeface="SimSun"/>
              </a:rPr>
              <a:t>- на похороны членов семьи – 3 календарных дня.</a:t>
            </a:r>
            <a:r>
              <a:rPr lang="ru-RU" sz="2000" b="1" dirty="0">
                <a:solidFill>
                  <a:srgbClr val="002060"/>
                </a:solidFill>
                <a:latin typeface="Times New Roman"/>
                <a:ea typeface="Calibri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/>
                <a:ea typeface="Calibri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/>
                <a:ea typeface="Times New Roman"/>
              </a:rPr>
              <a:t> 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06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01333932"/>
              </p:ext>
            </p:extLst>
          </p:nvPr>
        </p:nvGraphicFramePr>
        <p:xfrm>
          <a:off x="1610545" y="435827"/>
          <a:ext cx="9684983" cy="3015584"/>
        </p:xfrm>
        <a:graphic>
          <a:graphicData uri="http://schemas.openxmlformats.org/drawingml/2006/table">
            <a:tbl>
              <a:tblPr firstRow="1" firstCol="1" bandRow="1"/>
              <a:tblGrid>
                <a:gridCol w="1202815"/>
                <a:gridCol w="944049"/>
                <a:gridCol w="1093063"/>
                <a:gridCol w="1102878"/>
                <a:gridCol w="899435"/>
                <a:gridCol w="1085924"/>
                <a:gridCol w="1279553"/>
                <a:gridCol w="1279553"/>
                <a:gridCol w="797713"/>
              </a:tblGrid>
              <a:tr h="27224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остаток на начало года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Поступило взносов всего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Расходы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остаток на конец года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76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Культ.масс. работа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Новогодние подарки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23.08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08.03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День учителя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Материальная помощь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22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2019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1726,47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29308,04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17300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13000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1800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3000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4988,26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22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2020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4988,26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31382,51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23000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15000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6000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2000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5442,61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22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2021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5442,61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32956,70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24700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18000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6700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2000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4604,19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22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2022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4604,19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35122,88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27000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20000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6300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2000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3573,58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22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2023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3573,58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39444,95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31800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23000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6800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2000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2814,59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22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2024 (2 мес)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2814,59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8012,91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 3118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3118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0 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4894.91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22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176227,99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126918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 89000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23918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11000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7616624"/>
              </p:ext>
            </p:extLst>
          </p:nvPr>
        </p:nvGraphicFramePr>
        <p:xfrm>
          <a:off x="1637440" y="3733489"/>
          <a:ext cx="8833335" cy="2568698"/>
        </p:xfrm>
        <a:graphic>
          <a:graphicData uri="http://schemas.openxmlformats.org/drawingml/2006/table">
            <a:tbl>
              <a:tblPr firstRow="1" firstCol="1" bandRow="1"/>
              <a:tblGrid>
                <a:gridCol w="4381335"/>
                <a:gridCol w="2190667"/>
                <a:gridCol w="2261333"/>
              </a:tblGrid>
              <a:tr h="2514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Халиловой</a:t>
                      </a:r>
                      <a:r>
                        <a:rPr lang="ru-RU" sz="10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 И.Л.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1000,00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смер отца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5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Куцкой</a:t>
                      </a:r>
                      <a:r>
                        <a:rPr lang="ru-RU" sz="10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 Е.В.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1000,00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смер мужа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5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Симоновой Н.Н.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1000,00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по болезни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5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Гончаровой Ж.А.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1000,00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по болезни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4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Ткачевой</a:t>
                      </a:r>
                      <a:r>
                        <a:rPr lang="ru-RU" sz="10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 Н.Т.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1000,00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смер  отца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5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Бордовой И.В.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1000,00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смер мужа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5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Гуменюк Н.В.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1000,00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по болезни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5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Голубковой Е.В.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1000,00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смер матер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5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Голубковой Е.В.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1000,00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смер отца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5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Бордовой И.В.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1000,00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по болезни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5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Симоновой Н.И.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1000,00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смер</a:t>
                      </a:r>
                      <a:r>
                        <a:rPr lang="ru-RU" sz="10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 отца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620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4421" y="618518"/>
            <a:ext cx="9593805" cy="459512"/>
          </a:xfrm>
        </p:spPr>
        <p:txBody>
          <a:bodyPr>
            <a:normAutofit fontScale="90000"/>
          </a:bodyPr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sz="1400" cap="none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1400" cap="none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1400" cap="none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1400" cap="none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1400" cap="none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1400" cap="none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1400" cap="none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1400" cap="none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1400" cap="none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1400" cap="none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1400" cap="none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1400" cap="none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1400" b="1" cap="none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собранные средства по годам: </a:t>
            </a:r>
            <a:br>
              <a:rPr lang="ru-RU" sz="1400" b="1" cap="none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1400" b="1" cap="none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2019г. – 35525р.</a:t>
            </a:r>
            <a:br>
              <a:rPr lang="ru-RU" sz="1400" b="1" cap="none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1400" b="1" cap="none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2020г. – 41850р.</a:t>
            </a:r>
            <a:br>
              <a:rPr lang="ru-RU" sz="1400" b="1" cap="none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1400" b="1" cap="none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2021г. – 27570р.</a:t>
            </a:r>
            <a:br>
              <a:rPr lang="ru-RU" sz="1400" b="1" cap="none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1400" b="1" cap="none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2022г.- 79260</a:t>
            </a:r>
            <a:br>
              <a:rPr lang="ru-RU" sz="1400" b="1" cap="none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1400" b="1" cap="none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</a:t>
            </a:r>
            <a:r>
              <a:rPr lang="ru-RU" sz="1400" b="1" cap="none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сего собрано за 5 лет – 241405рублей.</a:t>
            </a:r>
            <a:br>
              <a:rPr lang="ru-RU" sz="1400" b="1" cap="none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1400" b="1" cap="none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Распределение </a:t>
            </a:r>
            <a:r>
              <a:rPr lang="ru-RU" sz="1400" b="1" cap="none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денежных средств, собранных коллективом в 2023г. 2024 (по март включительно).</a:t>
            </a:r>
            <a:r>
              <a:rPr lang="ru-RU" sz="800" b="1" cap="none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ru-RU" sz="800" b="1" cap="none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ru-RU" sz="1800" b="1" cap="none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ru-RU" sz="1800" b="1" cap="none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001269444"/>
              </p:ext>
            </p:extLst>
          </p:nvPr>
        </p:nvGraphicFramePr>
        <p:xfrm>
          <a:off x="86627" y="1828800"/>
          <a:ext cx="11771696" cy="5121383"/>
        </p:xfrm>
        <a:graphic>
          <a:graphicData uri="http://schemas.openxmlformats.org/drawingml/2006/table">
            <a:tbl>
              <a:tblPr firstRow="1" firstCol="1" bandRow="1"/>
              <a:tblGrid>
                <a:gridCol w="899856"/>
                <a:gridCol w="3720697"/>
                <a:gridCol w="1342912"/>
                <a:gridCol w="3500786"/>
                <a:gridCol w="2307445"/>
              </a:tblGrid>
              <a:tr h="1105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№ п/п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Ф,И,О, (участники)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Дата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Причина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Сумма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2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весь коллектив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20.01.2023г.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Участие в акции «Своих не бросаем»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6500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56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Бордова И. В.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февраль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22.02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б/л более 40 дней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Участие в акции «Своих не бросаем»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3700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2650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2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Симонова Н. И.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Бордова И. В.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март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Смерть члена семьи (отца)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б/л более 40 дней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4300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1850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2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весь коллектив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весь коллектив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май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Венок на 9 мая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в администрацию с/поселения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1500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900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2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весь коллектив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Павленко О. И.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июль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пожар ст. Ярослав. Шматова Н. В.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операция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4050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4700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1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Павленко О. И.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август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б/л более 40 дней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4050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3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весь коллектив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весь коллектив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ноябрь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Михизеева поляна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смерть отца уч-ся Хохлова Данила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2650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3000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1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Колесникова Л. Р.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декабрь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Смерть члена семьи (матери)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7800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2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весь коллектив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январь 2024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Участие в акции «Своих не бросаем»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1500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2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Мухина Р. А.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март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Смерть бывшего сотрудника школы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8050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117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итого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57200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765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остаток средств на 01.04.2024г.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сумма на </a:t>
                      </a:r>
                      <a:r>
                        <a:rPr lang="ru-RU" sz="1200" b="1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поздрав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 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3072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сумма для </a:t>
                      </a:r>
                      <a:r>
                        <a:rPr lang="ru-RU" sz="1200" b="1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сотрудн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5450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565" marR="395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817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738644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Поздравление юбиляров 2023г. по март 2024г. (включительно)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Times New Roman"/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221325852"/>
              </p:ext>
            </p:extLst>
          </p:nvPr>
        </p:nvGraphicFramePr>
        <p:xfrm>
          <a:off x="1473200" y="1530413"/>
          <a:ext cx="9817235" cy="4032509"/>
        </p:xfrm>
        <a:graphic>
          <a:graphicData uri="http://schemas.openxmlformats.org/drawingml/2006/table">
            <a:tbl>
              <a:tblPr firstRow="1" firstCol="1" bandRow="1"/>
              <a:tblGrid>
                <a:gridCol w="761240"/>
                <a:gridCol w="4147377"/>
                <a:gridCol w="2454309"/>
                <a:gridCol w="2454309"/>
              </a:tblGrid>
              <a:tr h="3101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№ п/п</a:t>
                      </a:r>
                      <a:endParaRPr lang="ru-RU" sz="11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Ф. И. О.</a:t>
                      </a:r>
                      <a:endParaRPr lang="ru-RU" sz="11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месяц</a:t>
                      </a:r>
                      <a:endParaRPr lang="ru-RU" sz="11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1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1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Бурлакина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Е. А.</a:t>
                      </a:r>
                      <a:endParaRPr lang="ru-RU" sz="11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март</a:t>
                      </a:r>
                      <a:endParaRPr lang="ru-RU" sz="11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80 лет</a:t>
                      </a:r>
                      <a:endParaRPr lang="ru-RU" sz="11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1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Кожуленко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В. В.</a:t>
                      </a:r>
                      <a:endParaRPr lang="ru-RU" sz="11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май</a:t>
                      </a:r>
                      <a:endParaRPr lang="ru-RU" sz="11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70 лет</a:t>
                      </a:r>
                      <a:endParaRPr lang="ru-RU" sz="11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1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Денисова Н. Ю.</a:t>
                      </a:r>
                      <a:endParaRPr lang="ru-RU" sz="11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май</a:t>
                      </a:r>
                      <a:endParaRPr lang="ru-RU" sz="11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65 лет</a:t>
                      </a:r>
                      <a:endParaRPr lang="ru-RU" sz="11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1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Симонова Н. Н.</a:t>
                      </a:r>
                      <a:endParaRPr lang="ru-RU" sz="11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май</a:t>
                      </a:r>
                      <a:endParaRPr lang="ru-RU" sz="11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60 лет</a:t>
                      </a:r>
                      <a:endParaRPr lang="ru-RU" sz="11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1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Халилов О. А.</a:t>
                      </a:r>
                      <a:endParaRPr lang="ru-RU" sz="11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август</a:t>
                      </a:r>
                      <a:endParaRPr lang="ru-RU" sz="11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60 лет</a:t>
                      </a:r>
                      <a:endParaRPr lang="ru-RU" sz="11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1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Гуменюк Н. В.</a:t>
                      </a:r>
                      <a:endParaRPr lang="ru-RU" sz="11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сентябрь</a:t>
                      </a:r>
                      <a:endParaRPr lang="ru-RU" sz="11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55 лет</a:t>
                      </a:r>
                      <a:endParaRPr lang="ru-RU" sz="11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1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Сафонова З. Н.</a:t>
                      </a:r>
                      <a:endParaRPr lang="ru-RU" sz="11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сентябрь</a:t>
                      </a:r>
                      <a:endParaRPr lang="ru-RU" sz="11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85 лет</a:t>
                      </a:r>
                      <a:endParaRPr lang="ru-RU" sz="11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1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Тамбовцева Г. А.</a:t>
                      </a:r>
                      <a:endParaRPr lang="ru-RU" sz="11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сентябрь</a:t>
                      </a:r>
                      <a:endParaRPr lang="ru-RU" sz="11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60 лет</a:t>
                      </a:r>
                      <a:endParaRPr lang="ru-RU" sz="11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1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Алмазова Г. В.</a:t>
                      </a:r>
                      <a:endParaRPr lang="ru-RU" sz="11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октябрь</a:t>
                      </a:r>
                      <a:endParaRPr lang="ru-RU" sz="11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85 лет</a:t>
                      </a:r>
                      <a:endParaRPr lang="ru-RU" sz="11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1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Трасова Л. Л.</a:t>
                      </a:r>
                      <a:endParaRPr lang="ru-RU" sz="11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октябрь</a:t>
                      </a:r>
                      <a:endParaRPr lang="ru-RU" sz="11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70 лет</a:t>
                      </a:r>
                      <a:endParaRPr lang="ru-RU" sz="11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1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1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Долженко В. А.</a:t>
                      </a:r>
                      <a:endParaRPr lang="ru-RU" sz="11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январь 2024г</a:t>
                      </a:r>
                      <a:endParaRPr lang="ru-RU" sz="11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75 лет</a:t>
                      </a:r>
                      <a:endParaRPr lang="ru-RU" sz="11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1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1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Халилова И. Л.</a:t>
                      </a:r>
                      <a:endParaRPr lang="ru-RU" sz="11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февраль</a:t>
                      </a:r>
                      <a:endParaRPr lang="ru-RU" sz="11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65 лет</a:t>
                      </a:r>
                      <a:endParaRPr lang="ru-RU" sz="11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473200" y="25955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110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3143" y="-517264"/>
            <a:ext cx="10364451" cy="1596177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Туристические поездки сотрудников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625642"/>
            <a:ext cx="10363826" cy="6232358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800" dirty="0" smtClean="0"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04.05.2021г</a:t>
            </a:r>
            <a:r>
              <a:rPr lang="ru-RU" sz="28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. поездка в г. Горячий Ключ</a:t>
            </a:r>
            <a:endParaRPr lang="ru-RU" sz="2800" b="1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07.03. 2022г.  поездка в г. Геленджик</a:t>
            </a:r>
            <a:endParaRPr lang="ru-RU" sz="2800" b="1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28.05. 2022г. поездка в г. Кисловодск</a:t>
            </a:r>
            <a:endParaRPr lang="ru-RU" sz="2800" b="1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09.06.2022г. поездка в ст. Ярославскую (радо-дендрарий)</a:t>
            </a:r>
            <a:endParaRPr lang="ru-RU" sz="2800" b="1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07.10.2023г. Поездка в г. Краснодар парк Галицкого	</a:t>
            </a:r>
            <a:endParaRPr lang="ru-RU" sz="2800" b="1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09.03.2024г. поездка в Архыз</a:t>
            </a:r>
            <a:endParaRPr lang="ru-RU" sz="2800" b="1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64958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8833286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4496" y="1"/>
            <a:ext cx="414329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007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312" y="913548"/>
            <a:ext cx="5673624" cy="425521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812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68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32" y="770022"/>
            <a:ext cx="7609415" cy="4543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426" y="308008"/>
            <a:ext cx="5159573" cy="588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32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262" y="1760572"/>
            <a:ext cx="3979577" cy="298468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8" y="346509"/>
            <a:ext cx="8014634" cy="614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9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006" y="734115"/>
            <a:ext cx="5979994" cy="4484996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7141"/>
            <a:ext cx="6731268" cy="504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28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1203" y="1337060"/>
            <a:ext cx="3683700" cy="3677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37" y="202131"/>
            <a:ext cx="8245643" cy="618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91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indent="450215"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highlight>
                  <a:srgbClr val="FFFFFF"/>
                </a:highlight>
                <a:latin typeface="Times New Roman"/>
                <a:ea typeface="Times New Roman"/>
              </a:rPr>
              <a:t>Пансионат «Рассвет» г. Геленджик.</a:t>
            </a:r>
            <a:r>
              <a:rPr lang="ru-RU" sz="2000" b="1" dirty="0">
                <a:solidFill>
                  <a:srgbClr val="002060"/>
                </a:solidFill>
                <a:latin typeface="Times New Roman"/>
                <a:ea typeface="Times New Roman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/>
                <a:ea typeface="Times New Roman"/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Отдых сотрудников:</a:t>
            </a:r>
          </a:p>
          <a:p>
            <a:r>
              <a:rPr lang="ru-RU" sz="3200" b="1" dirty="0" smtClean="0">
                <a:solidFill>
                  <a:srgbClr val="002060"/>
                </a:solidFill>
              </a:rPr>
              <a:t>Сивакова О. И., воспитатель – 2019г.</a:t>
            </a:r>
          </a:p>
          <a:p>
            <a:r>
              <a:rPr lang="ru-RU" sz="3200" b="1" dirty="0" smtClean="0">
                <a:solidFill>
                  <a:srgbClr val="002060"/>
                </a:solidFill>
              </a:rPr>
              <a:t>Моисеева Л. А., медсестра – 2021г.</a:t>
            </a:r>
          </a:p>
          <a:p>
            <a:r>
              <a:rPr lang="ru-RU" sz="3200" b="1" dirty="0" smtClean="0">
                <a:solidFill>
                  <a:srgbClr val="002060"/>
                </a:solidFill>
              </a:rPr>
              <a:t>В 2024г. будет путевка для сотрудников.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25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65" y="0"/>
            <a:ext cx="10318376" cy="6858000"/>
          </a:xfrm>
          <a:prstGeom prst="rect">
            <a:avLst/>
          </a:prstGeom>
        </p:spPr>
      </p:pic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959374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154</TotalTime>
  <Words>606</Words>
  <Application>Microsoft Office PowerPoint</Application>
  <PresentationFormat>Произвольный</PresentationFormat>
  <Paragraphs>263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Капля</vt:lpstr>
      <vt:lpstr>ГКОУ КК школа-интернат  ст-цы костромской</vt:lpstr>
      <vt:lpstr>Структура первичНОЙ ПРОФСОЮЗНОЙ ОРГАНИЗАЦИИ    </vt:lpstr>
      <vt:lpstr>                 предоставление дополнительных оплачиваемых отпусков:     - Выплачивается материальная помощь в размере 3000 р. (проработавшим более 10 лет в учреждении) пенсионерам, выходящим на пенсию (из фонда экономии заработной платы).  - 4.2.3. Работникам предоставляется дополнительный оплачиваемый отпуск в следующих случаях:  - председателям первичных профсоюзных организаций,  – 3 дня; - для сопровождения 1 сентября детей младшего школьного возраста в школу -  1 календарный день; - рождения внуков – _2__ календарных дней; - бракосочетания детей работников – _2__ календарных дней; - членам профсоюзного комитета -  _2__ календарных дней; - в связи с переездом на новое место жительства – _2__ календарных дня; - для проводов детей на военную службу – _3__ календарных дня; - тяжелого заболевания близкого родственника – _3__ календарных дня; - при вакцинации от коронавирусной инфекции 2 дня;  - при отсутствии в течение года дней нетрудоспособности – 3 календарных дня; - на похороны членов семьи – 3 календарных дня.  </vt:lpstr>
      <vt:lpstr>Презентация PowerPoint</vt:lpstr>
      <vt:lpstr>      собранные средства по годам:  2019г. – 35525р. 2020г. – 41850р. 2021г. – 27570р. 2022г.- 79260 Всего собрано за 5 лет – 241405рублей. Распределение денежных средств, собранных коллективом в 2023г. 2024 (по март включительно).  </vt:lpstr>
      <vt:lpstr>Поздравление юбиляров 2023г. по март 2024г. (включительно) </vt:lpstr>
      <vt:lpstr>Туристические поездки сотрудников.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Пансионат «Рассвет» г. Геленджик. 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ГКОУ КК школа-интернат  ст-цы костромской</dc:title>
  <dc:creator>Пользователь</dc:creator>
  <cp:lastModifiedBy>Пользователь</cp:lastModifiedBy>
  <cp:revision>13</cp:revision>
  <dcterms:created xsi:type="dcterms:W3CDTF">2024-03-26T07:19:26Z</dcterms:created>
  <dcterms:modified xsi:type="dcterms:W3CDTF">2024-04-02T03:34:04Z</dcterms:modified>
</cp:coreProperties>
</file>